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58"/>
  </p:notesMasterIdLst>
  <p:sldIdLst>
    <p:sldId id="256" r:id="rId2"/>
    <p:sldId id="302" r:id="rId3"/>
    <p:sldId id="303" r:id="rId4"/>
    <p:sldId id="305" r:id="rId5"/>
    <p:sldId id="306" r:id="rId6"/>
    <p:sldId id="323" r:id="rId7"/>
    <p:sldId id="326" r:id="rId8"/>
    <p:sldId id="307" r:id="rId9"/>
    <p:sldId id="324" r:id="rId10"/>
    <p:sldId id="308" r:id="rId11"/>
    <p:sldId id="325" r:id="rId12"/>
    <p:sldId id="309" r:id="rId13"/>
    <p:sldId id="310" r:id="rId14"/>
    <p:sldId id="311" r:id="rId15"/>
    <p:sldId id="312" r:id="rId16"/>
    <p:sldId id="313" r:id="rId17"/>
    <p:sldId id="328" r:id="rId18"/>
    <p:sldId id="257" r:id="rId19"/>
    <p:sldId id="258" r:id="rId20"/>
    <p:sldId id="269" r:id="rId21"/>
    <p:sldId id="259" r:id="rId22"/>
    <p:sldId id="260" r:id="rId23"/>
    <p:sldId id="282" r:id="rId24"/>
    <p:sldId id="261" r:id="rId25"/>
    <p:sldId id="262" r:id="rId26"/>
    <p:sldId id="263" r:id="rId27"/>
    <p:sldId id="265" r:id="rId28"/>
    <p:sldId id="267" r:id="rId29"/>
    <p:sldId id="268" r:id="rId30"/>
    <p:sldId id="271" r:id="rId31"/>
    <p:sldId id="273" r:id="rId32"/>
    <p:sldId id="274" r:id="rId33"/>
    <p:sldId id="287" r:id="rId34"/>
    <p:sldId id="288" r:id="rId35"/>
    <p:sldId id="283" r:id="rId36"/>
    <p:sldId id="284" r:id="rId37"/>
    <p:sldId id="285" r:id="rId38"/>
    <p:sldId id="286" r:id="rId39"/>
    <p:sldId id="276" r:id="rId40"/>
    <p:sldId id="277" r:id="rId41"/>
    <p:sldId id="278" r:id="rId42"/>
    <p:sldId id="279" r:id="rId43"/>
    <p:sldId id="289" r:id="rId44"/>
    <p:sldId id="290" r:id="rId45"/>
    <p:sldId id="291" r:id="rId46"/>
    <p:sldId id="292" r:id="rId47"/>
    <p:sldId id="293" r:id="rId48"/>
    <p:sldId id="294" r:id="rId49"/>
    <p:sldId id="295" r:id="rId50"/>
    <p:sldId id="330" r:id="rId51"/>
    <p:sldId id="331" r:id="rId52"/>
    <p:sldId id="332" r:id="rId53"/>
    <p:sldId id="333" r:id="rId54"/>
    <p:sldId id="334" r:id="rId55"/>
    <p:sldId id="335" r:id="rId56"/>
    <p:sldId id="281" r:id="rId5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43" autoAdjust="0"/>
    <p:restoredTop sz="94660"/>
  </p:normalViewPr>
  <p:slideViewPr>
    <p:cSldViewPr>
      <p:cViewPr varScale="1">
        <p:scale>
          <a:sx n="82" d="100"/>
          <a:sy n="82" d="100"/>
        </p:scale>
        <p:origin x="-1430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BC6253-6247-4629-8AC8-7C3E3CB5F422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EF5DF6-0CC4-46A4-8FA9-33ED718BCE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253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5DF6-0CC4-46A4-8FA9-33ED718BCEDC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992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F5DF6-0CC4-46A4-8FA9-33ED718BCEDC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185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7BA83-890D-4CEF-80EB-B1C393BC0EDF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E95DF-B37E-4CED-AC29-C8F5C9A787D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7BA83-890D-4CEF-80EB-B1C393BC0EDF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E95DF-B37E-4CED-AC29-C8F5C9A787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7BA83-890D-4CEF-80EB-B1C393BC0EDF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E95DF-B37E-4CED-AC29-C8F5C9A787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7BA83-890D-4CEF-80EB-B1C393BC0EDF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E95DF-B37E-4CED-AC29-C8F5C9A787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7BA83-890D-4CEF-80EB-B1C393BC0EDF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E95DF-B37E-4CED-AC29-C8F5C9A787D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7BA83-890D-4CEF-80EB-B1C393BC0EDF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E95DF-B37E-4CED-AC29-C8F5C9A787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7BA83-890D-4CEF-80EB-B1C393BC0EDF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E95DF-B37E-4CED-AC29-C8F5C9A787DD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7BA83-890D-4CEF-80EB-B1C393BC0EDF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E95DF-B37E-4CED-AC29-C8F5C9A787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7BA83-890D-4CEF-80EB-B1C393BC0EDF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E95DF-B37E-4CED-AC29-C8F5C9A787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7BA83-890D-4CEF-80EB-B1C393BC0EDF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E95DF-B37E-4CED-AC29-C8F5C9A787DD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7BA83-890D-4CEF-80EB-B1C393BC0EDF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E95DF-B37E-4CED-AC29-C8F5C9A787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6527BA83-890D-4CEF-80EB-B1C393BC0EDF}" type="datetimeFigureOut">
              <a:rPr lang="ru-RU" smtClean="0"/>
              <a:t>17.10.2018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A1E95DF-B37E-4CED-AC29-C8F5C9A787D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A4F04DAD3FF2B1EE06E36F0471BDF3BC1238FB69D0B508DEEB0C822BCE46B25860B2E18027C100P7i1G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7411" y="2708920"/>
            <a:ext cx="3171577" cy="3481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260648"/>
            <a:ext cx="7543800" cy="4607768"/>
          </a:xfrm>
        </p:spPr>
        <p:txBody>
          <a:bodyPr/>
          <a:lstStyle/>
          <a:p>
            <a:r>
              <a:rPr lang="ru-RU" sz="5400" dirty="0" smtClean="0"/>
              <a:t>Основные нарушения  требований законодательства РФ, выявленные на  предприятиях общественного питания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710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92696"/>
            <a:ext cx="3665984" cy="5328592"/>
          </a:xfrm>
        </p:spPr>
        <p:txBody>
          <a:bodyPr>
            <a:normAutofit/>
          </a:bodyPr>
          <a:lstStyle/>
          <a:p>
            <a:r>
              <a:rPr lang="ru-RU" dirty="0"/>
              <a:t>- отсутствуют условия для раздельного мытья кухонной посуды, инвентаря и столовой посуды. На кухне установлена одна раковина для мытья кухонной посуды, инвентаря и столовой посуды.</a:t>
            </a:r>
          </a:p>
          <a:p>
            <a:endParaRPr lang="ru-RU" dirty="0"/>
          </a:p>
        </p:txBody>
      </p:sp>
      <p:pic>
        <p:nvPicPr>
          <p:cNvPr id="3074" name="Picture 2" descr="F:\осень\IMG-20181014-WA00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548680"/>
            <a:ext cx="4097778" cy="5463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6008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548680"/>
            <a:ext cx="3593976" cy="5400600"/>
          </a:xfrm>
        </p:spPr>
        <p:txBody>
          <a:bodyPr>
            <a:normAutofit/>
          </a:bodyPr>
          <a:lstStyle/>
          <a:p>
            <a:r>
              <a:rPr lang="ru-RU" dirty="0"/>
              <a:t>- отсутствует инструкция о правилах мытья инвентаря и посуды с указанием концентрации и объемов моющих и дезинфицирующих средств;</a:t>
            </a:r>
          </a:p>
          <a:p>
            <a:r>
              <a:rPr lang="ru-RU" dirty="0"/>
              <a:t>- не проводится ежедневная оценка качества полуфабрикатов, блюд и кулинарных изделий;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098" name="Picture 2" descr="F:\осень\IMG-20181014-WA00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48680"/>
            <a:ext cx="4007768" cy="5343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2357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20688"/>
            <a:ext cx="3665984" cy="5616624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- не представлена необходимая документация (</a:t>
            </a:r>
            <a:r>
              <a:rPr lang="ru-RU" dirty="0" err="1"/>
              <a:t>бракеражные</a:t>
            </a:r>
            <a:r>
              <a:rPr lang="ru-RU" dirty="0"/>
              <a:t> журналы, журналы осмотров персонала на гнойничковые и острые респираторные заболевания);</a:t>
            </a:r>
          </a:p>
          <a:p>
            <a:r>
              <a:rPr lang="ru-RU" dirty="0"/>
              <a:t>- допущен к работе весь персонал кафе «Осень» без медицинского осмотра и профессиональной гигиенической аттестации;</a:t>
            </a:r>
          </a:p>
          <a:p>
            <a:r>
              <a:rPr lang="ru-RU" dirty="0"/>
              <a:t>- не организована стирка санитарной одеждой;</a:t>
            </a:r>
          </a:p>
          <a:p>
            <a:endParaRPr lang="ru-RU" dirty="0"/>
          </a:p>
        </p:txBody>
      </p:sp>
      <p:pic>
        <p:nvPicPr>
          <p:cNvPr id="5122" name="Picture 2" descr="F:\осень\IMG-20181014-WA00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3306" y="620688"/>
            <a:ext cx="2369586" cy="315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F:\осень\IMG-20181014-WA00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691" y="2852936"/>
            <a:ext cx="2541408" cy="3388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7830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92696"/>
            <a:ext cx="3954016" cy="3879304"/>
          </a:xfrm>
        </p:spPr>
        <p:txBody>
          <a:bodyPr>
            <a:normAutofit/>
          </a:bodyPr>
          <a:lstStyle/>
          <a:p>
            <a:r>
              <a:rPr lang="ru-RU" dirty="0"/>
              <a:t>- в организации не организован производственный контроль, отсутствует программа производственного контроля и результаты лабораторных исследований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6146" name="Picture 2" descr="F:\осень\IMG-20181014-WA00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04664"/>
            <a:ext cx="3125670" cy="4167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F:\осень\IMG-20181014-WA00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73200">
            <a:off x="3150309" y="3557740"/>
            <a:ext cx="2246895" cy="299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65422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836712"/>
            <a:ext cx="5682208" cy="2448272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- не качественно проводится обработка разделочного инвентаря, технологического оборудования, кухонной посуды, персоналом не соблюдаются правила личной гигиены - в смывах </a:t>
            </a:r>
            <a:r>
              <a:rPr lang="ru-RU" dirty="0" smtClean="0"/>
              <a:t>с емкости </a:t>
            </a:r>
            <a:r>
              <a:rPr lang="ru-RU" dirty="0"/>
              <a:t>«овощи», </a:t>
            </a:r>
            <a:r>
              <a:rPr lang="ru-RU" dirty="0" smtClean="0"/>
              <a:t>чаши </a:t>
            </a:r>
            <a:r>
              <a:rPr lang="ru-RU" dirty="0"/>
              <a:t>«весов», тарелки для закусок (салатов), с рук </a:t>
            </a:r>
            <a:r>
              <a:rPr lang="ru-RU" dirty="0" smtClean="0"/>
              <a:t>повара, тёрки </a:t>
            </a:r>
            <a:r>
              <a:rPr lang="ru-RU" dirty="0"/>
              <a:t>«овощи», </a:t>
            </a:r>
            <a:r>
              <a:rPr lang="ru-RU" dirty="0" smtClean="0"/>
              <a:t>емкости </a:t>
            </a:r>
            <a:r>
              <a:rPr lang="ru-RU" dirty="0"/>
              <a:t>для тушения «овощей» обнаружены бактерии группы кишечной палочки (БГКП)</a:t>
            </a:r>
          </a:p>
          <a:p>
            <a:endParaRPr lang="ru-RU" dirty="0"/>
          </a:p>
        </p:txBody>
      </p:sp>
      <p:pic>
        <p:nvPicPr>
          <p:cNvPr id="7170" name="Picture 2" descr="F:\осень\IMG-20181014-WA00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88640"/>
            <a:ext cx="2369586" cy="3159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F:\осень\IMG-20181014-WA00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284984"/>
            <a:ext cx="2351584" cy="3135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F:\осень\IMG-20181014-WA00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156066"/>
            <a:ext cx="2448272" cy="3264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F:\осень\IMG-20181014-WA003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128886"/>
            <a:ext cx="2706147" cy="360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10266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908720"/>
            <a:ext cx="7759824" cy="4968552"/>
          </a:xfrm>
        </p:spPr>
        <p:txBody>
          <a:bodyPr>
            <a:normAutofit/>
          </a:bodyPr>
          <a:lstStyle/>
          <a:p>
            <a:r>
              <a:rPr lang="ru-RU" dirty="0"/>
              <a:t>Управлением </a:t>
            </a:r>
            <a:r>
              <a:rPr lang="ru-RU" dirty="0" smtClean="0"/>
              <a:t>составлен </a:t>
            </a:r>
            <a:r>
              <a:rPr lang="ru-RU" dirty="0"/>
              <a:t>протокол об административном правонарушении по ст. 6.6. КоАП РФ, а также протокол о временном запрете деятельности.</a:t>
            </a:r>
          </a:p>
          <a:p>
            <a:r>
              <a:rPr lang="ru-RU" dirty="0"/>
              <a:t> Материалы дела направлены для рассмотрения и приятия решения в Ленинский районный суд Еврейской автономной области.</a:t>
            </a:r>
          </a:p>
          <a:p>
            <a:r>
              <a:rPr lang="ru-RU" dirty="0"/>
              <a:t>11.10.2018, судом Ленинского района Еврейской автономной области вынесено постановление о назначении административного наказания в виде административного приостановления деятельность по использованию и эксплуатации кафе на максимально возможный срок - 90 суток.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77096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Управление Роспотребнадзора по ЕАО подало в Ленинский районный суд ЕАО исковое заявление в интересах неопределенного круга лиц потребителей о прекращении деятельности индивидуального предпринимателя </a:t>
            </a:r>
            <a:r>
              <a:rPr lang="ru-RU" dirty="0" smtClean="0"/>
              <a:t>за </a:t>
            </a:r>
            <a:r>
              <a:rPr lang="ru-RU" dirty="0"/>
              <a:t>грубое нарушение прав потребителей, повлекшее массовое отравление людей.</a:t>
            </a:r>
          </a:p>
          <a:p>
            <a:r>
              <a:rPr lang="ru-RU" dirty="0"/>
              <a:t>Принятая мера Управлением Роспотребнадзора по ЕАО необходима для защиты прав и законных интересов неопределенного круга лиц потребителей.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35141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7411" y="2708920"/>
            <a:ext cx="3171577" cy="3481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260648"/>
            <a:ext cx="7543800" cy="4607768"/>
          </a:xfrm>
        </p:spPr>
        <p:txBody>
          <a:bodyPr/>
          <a:lstStyle/>
          <a:p>
            <a:r>
              <a:rPr lang="ru-RU" sz="5400" dirty="0" smtClean="0"/>
              <a:t>Основные требования законодательства РФ для объектов мелкорозничной торговли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53318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340768"/>
            <a:ext cx="7554416" cy="49754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П</a:t>
            </a:r>
            <a:r>
              <a:rPr lang="ru-RU" dirty="0" smtClean="0"/>
              <a:t>ри принятии решений о возможности размещения торговых предприятий на территории города рекомендует использовать санитарно-эпидемиологические правила </a:t>
            </a:r>
            <a:r>
              <a:rPr lang="ru-RU" b="1" dirty="0" smtClean="0"/>
              <a:t>СП 2.3.6.1066-01 «Санитарно-эпидемиологические требования к организациям торговли и обороту в них  продовольственного сырья и пищевых продуктов»</a:t>
            </a:r>
            <a:endParaRPr lang="ru-RU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32656"/>
            <a:ext cx="6553200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8776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626424" cy="49754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Санитарные правила распространяются на строящиеся, реконструируемые и действующие организации торговли, рынки, базы, склады продовольственного сырья и пищевых продуктов независимо от организационно-правовых форм и форм собственности (кроме холодильников и рынков, реализующих сельскохозяйственную продукцию непромышленного изготовления), а также индивидуальных предпринимателей.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19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476672"/>
            <a:ext cx="7543800" cy="3886200"/>
          </a:xfrm>
        </p:spPr>
        <p:txBody>
          <a:bodyPr/>
          <a:lstStyle/>
          <a:p>
            <a:r>
              <a:rPr lang="ru-RU" dirty="0" smtClean="0"/>
              <a:t>По обращению потребителя, поступившему в Управление Роспотребнадзора по Еврейской автономной области, проведены контрольно-надзорные мероприятия в отношении Индивидуального предпринимателя, осуществляющего деятельность по производству и реализации «</a:t>
            </a:r>
            <a:r>
              <a:rPr lang="ru-RU" dirty="0" err="1" smtClean="0"/>
              <a:t>шаурмы</a:t>
            </a:r>
            <a:r>
              <a:rPr lang="ru-RU" dirty="0" smtClean="0"/>
              <a:t>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219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9754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Ассортимент продовольственного сырья и пищевых продуктов, реализуемых в организации торговли, должен соответствовать виду и типу организации торговли. </a:t>
            </a:r>
          </a:p>
          <a:p>
            <a:pPr marL="0" indent="0">
              <a:buNone/>
            </a:pPr>
            <a:r>
              <a:rPr lang="ru-RU" dirty="0" smtClean="0"/>
              <a:t>Планировка и технические возможности организации торговли должны соответствовать государственным санитарно-эпидемиологическим правилам и нормативам для обеспечения требуемых условий приема, хранения, переработки и реализации продовольственного сырья и пищевых продуктов, соблюдение правил личной гигиены работниками.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4982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842448" cy="56235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b="1" dirty="0" smtClean="0"/>
              <a:t>При </a:t>
            </a:r>
            <a:r>
              <a:rPr lang="ru-RU" sz="3200" b="1" dirty="0"/>
              <a:t>определении вида и типа предприятия торговли необходимо учитывать следующие термины приложения 1 СП 2.3.6.1066-01:</a:t>
            </a:r>
            <a:endParaRPr lang="ru-RU" sz="3200" b="1" dirty="0" smtClean="0"/>
          </a:p>
          <a:p>
            <a:endParaRPr lang="ru-RU" sz="2500" spc="20" dirty="0"/>
          </a:p>
          <a:p>
            <a:r>
              <a:rPr lang="ru-RU" sz="3000" b="1" dirty="0" smtClean="0"/>
              <a:t>мелкорозничная (торговая) сеть </a:t>
            </a:r>
            <a:r>
              <a:rPr lang="ru-RU" sz="3000" dirty="0" smtClean="0"/>
              <a:t>- торговая сеть, осуществляющая розничную торговлю через павильоны, киоски, палатки, а также передвижные средства развозной и разносной торговли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082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482408" cy="533548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- </a:t>
            </a:r>
            <a:r>
              <a:rPr lang="ru-RU" b="1" dirty="0" smtClean="0"/>
              <a:t>павильон</a:t>
            </a:r>
            <a:r>
              <a:rPr lang="ru-RU" dirty="0" smtClean="0"/>
              <a:t> - оборудованное строение, имеющее торговый зал и помещения для хранения товарного запаса, рассчитанное на одно или несколько рабочих мест;</a:t>
            </a:r>
          </a:p>
          <a:p>
            <a:r>
              <a:rPr lang="ru-RU" b="1" dirty="0" smtClean="0"/>
              <a:t>- киоск </a:t>
            </a:r>
            <a:r>
              <a:rPr lang="ru-RU" dirty="0" smtClean="0"/>
              <a:t>- оснащенное торговым оборудованием строение, не имеющее торгового зала и помещений для хранения товаров, рассчитанное на одно рабочее место продавца, на площади которого хранится товарный запас;</a:t>
            </a:r>
          </a:p>
          <a:p>
            <a:r>
              <a:rPr lang="ru-RU" dirty="0" smtClean="0"/>
              <a:t>- </a:t>
            </a:r>
            <a:r>
              <a:rPr lang="ru-RU" b="1" dirty="0" smtClean="0"/>
              <a:t>палатка </a:t>
            </a:r>
            <a:r>
              <a:rPr lang="ru-RU" dirty="0" smtClean="0"/>
              <a:t>- легко возводимая сборно-разборная конструкция, оснащенная прилавком, не имеющая торгового зала и помещений для хранения товаров, рассчитанная на одно или несколько рабочих мест продавца, на площади которых размещен товарный запас на один день торговли;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963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770440" cy="5407496"/>
          </a:xfrm>
        </p:spPr>
        <p:txBody>
          <a:bodyPr>
            <a:normAutofit fontScale="92500"/>
          </a:bodyPr>
          <a:lstStyle/>
          <a:p>
            <a:r>
              <a:rPr lang="ru-RU" b="1" dirty="0"/>
              <a:t>К мелкорозничной торговой сети относятся павильоны, киоски, палатки, а также передвижные средства развозной и разносной </a:t>
            </a:r>
            <a:r>
              <a:rPr lang="ru-RU" b="1" dirty="0" smtClean="0"/>
              <a:t>торговли</a:t>
            </a:r>
            <a:r>
              <a:rPr lang="ru-RU" b="1" dirty="0"/>
              <a:t>:</a:t>
            </a:r>
          </a:p>
          <a:p>
            <a:r>
              <a:rPr lang="ru-RU" b="1" dirty="0" smtClean="0"/>
              <a:t>стационарная </a:t>
            </a:r>
            <a:r>
              <a:rPr lang="ru-RU" b="1" dirty="0"/>
              <a:t>торговая сеть</a:t>
            </a:r>
            <a:r>
              <a:rPr lang="ru-RU" dirty="0"/>
              <a:t> - торговая сеть, расположенная в специально оборудованных и предназначенных для ведения торговли зданиях и </a:t>
            </a:r>
            <a:r>
              <a:rPr lang="ru-RU" dirty="0" smtClean="0"/>
              <a:t>строениях (павильоны);</a:t>
            </a:r>
            <a:endParaRPr lang="ru-RU" dirty="0"/>
          </a:p>
          <a:p>
            <a:r>
              <a:rPr lang="ru-RU" b="1" dirty="0" smtClean="0"/>
              <a:t>нестационарная торговая сеть</a:t>
            </a:r>
            <a:r>
              <a:rPr lang="ru-RU" dirty="0" smtClean="0"/>
              <a:t> - торговая сеть, функционирующая на принципах разносной и развозной торговли (киоски, палатки, лотки, автофургоны).</a:t>
            </a:r>
          </a:p>
          <a:p>
            <a:pPr marL="0" indent="0">
              <a:buNone/>
            </a:pPr>
            <a:r>
              <a:rPr lang="ru-RU" dirty="0" smtClean="0"/>
              <a:t> Законом </a:t>
            </a:r>
            <a:r>
              <a:rPr lang="ru-RU" dirty="0"/>
              <a:t>определено, что под нестационарным торговым объектом понимается торговый объект, установленный без заглубленных фундаментов, вне зависимости от присоединения к городским инженерным коммуникациям, строительных конструкций и габаритов.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710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7344816" cy="252028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Основные требования законодательства предъявляемые к стационарной мелкорозничной сети:</a:t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492896"/>
            <a:ext cx="7554416" cy="33752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/>
              <a:t>При размещении предприятий торговли мелкорозничной сети - павильонов и киосков, являющихся строениями, необходимо соблюдение требований  </a:t>
            </a:r>
            <a:r>
              <a:rPr lang="ru-RU" sz="2800" dirty="0" err="1"/>
              <a:t>п.п</a:t>
            </a:r>
            <a:r>
              <a:rPr lang="ru-RU" sz="2800" dirty="0"/>
              <a:t>. 1.2, 1.3, 2.8, 3.1, 3.9, 5.2, 5.4, 5.9, 6.1, раздел 9  СП </a:t>
            </a:r>
            <a:r>
              <a:rPr lang="ru-RU" sz="2800" dirty="0" smtClean="0"/>
              <a:t>2.3.6.1066-01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648960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548680"/>
            <a:ext cx="4320480" cy="5472608"/>
          </a:xfrm>
        </p:spPr>
        <p:txBody>
          <a:bodyPr>
            <a:normAutofit/>
          </a:bodyPr>
          <a:lstStyle/>
          <a:p>
            <a:r>
              <a:rPr lang="ru-RU" dirty="0"/>
              <a:t>п</a:t>
            </a:r>
            <a:r>
              <a:rPr lang="ru-RU" dirty="0" smtClean="0"/>
              <a:t>. </a:t>
            </a:r>
            <a:r>
              <a:rPr lang="ru-RU" dirty="0"/>
              <a:t>1.4. В организациях торговли, независимо от форм собственности, организуется производственный контроль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5432">
            <a:off x="4782906" y="1515386"/>
            <a:ext cx="4112697" cy="2740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255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692066"/>
            <a:ext cx="7543800" cy="2016224"/>
          </a:xfrm>
        </p:spPr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. 2.8. Территория организации торговли и примыкающая к ней по периметру благоустраивается и содержится в чистоте.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1261">
            <a:off x="3161135" y="2552409"/>
            <a:ext cx="4426706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493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620688"/>
            <a:ext cx="7560840" cy="5184576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п</a:t>
            </a:r>
            <a:r>
              <a:rPr lang="ru-RU" dirty="0" smtClean="0"/>
              <a:t>.3.1. Стационарные организации торговли обеспечиваются водоснабжением и канализацией.</a:t>
            </a:r>
          </a:p>
          <a:p>
            <a:pPr algn="just"/>
            <a:r>
              <a:rPr lang="ru-RU" dirty="0" smtClean="0"/>
              <a:t>В организациях мелкорозничной сети условия водоснабжения и </a:t>
            </a:r>
            <a:r>
              <a:rPr lang="ru-RU" dirty="0" err="1" smtClean="0"/>
              <a:t>канализования</a:t>
            </a:r>
            <a:r>
              <a:rPr lang="ru-RU" dirty="0" smtClean="0"/>
              <a:t> должны соответствовать требованиям настоящих санитарных правил.</a:t>
            </a:r>
          </a:p>
          <a:p>
            <a:pPr algn="just"/>
            <a:r>
              <a:rPr lang="ru-RU" dirty="0"/>
              <a:t>п</a:t>
            </a:r>
            <a:r>
              <a:rPr lang="ru-RU" dirty="0" smtClean="0"/>
              <a:t>. </a:t>
            </a:r>
            <a:r>
              <a:rPr lang="ru-RU" dirty="0"/>
              <a:t>3.9. Все стационарные организации торговли оборудуются туалетами и раковинами для мытья рук персонала. </a:t>
            </a:r>
          </a:p>
        </p:txBody>
      </p:sp>
    </p:spTree>
    <p:extLst>
      <p:ext uri="{BB962C8B-B14F-4D97-AF65-F5344CB8AC3E}">
        <p14:creationId xmlns:p14="http://schemas.microsoft.com/office/powerpoint/2010/main" val="953449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20688"/>
            <a:ext cx="7698432" cy="3159224"/>
          </a:xfrm>
        </p:spPr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. 5.2. В организациях торговли все помещения должны располагаться с учетом поточности, отсутствия встречных потоков и перекрестов сырых и готовых пищевых продуктов, продовольственных и непродовольственных товаров, персонала и посетителей.</a:t>
            </a:r>
            <a:endParaRPr lang="ru-RU" dirty="0"/>
          </a:p>
        </p:txBody>
      </p:sp>
      <p:pic>
        <p:nvPicPr>
          <p:cNvPr id="4" name="Рисунок 3" descr="C:\Users\Чернадчук А.А\Desktop\хлеб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208800"/>
            <a:ext cx="4752528" cy="27363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974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980728"/>
            <a:ext cx="7543800" cy="38862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3200" dirty="0" smtClean="0"/>
              <a:t>п. </a:t>
            </a:r>
            <a:r>
              <a:rPr lang="ru-RU" sz="3200" dirty="0"/>
              <a:t>5.9. Для отделки, облицовки и окраски помещений организаций торговли используются материалы, устойчивые к воздействию влаги, температуры, моющих и дезинфицирующих средств, разрешенные для этих целей органами и учреждениями госсанэпидслужбы в установленном порядке.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657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0"/>
            <a:ext cx="6860232" cy="2455168"/>
          </a:xfrm>
        </p:spPr>
        <p:txBody>
          <a:bodyPr>
            <a:normAutofit fontScale="90000"/>
          </a:bodyPr>
          <a:lstStyle/>
          <a:p>
            <a:r>
              <a:rPr lang="ru-RU" sz="3300" dirty="0"/>
              <a:t>В ходе проведения контрольно-надзорных мероприятий установлены следующие нарушения: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484784"/>
            <a:ext cx="7687816" cy="460628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- набор и площади помещений не соответствуют мощности организации и не обеспечивает соблюдение санитарных правил. В наборе помещений отсутствуют (сырьевой цех, цех первичной обработки овощей, моечное отделение, складское помещение, помещение для хранения уборочного инвентаря, моющих и дезинфицирующих средств, санитарный узел); </a:t>
            </a:r>
          </a:p>
          <a:p>
            <a:r>
              <a:rPr lang="ru-RU" dirty="0"/>
              <a:t>- водоснабжение-привозное;</a:t>
            </a:r>
          </a:p>
          <a:p>
            <a:r>
              <a:rPr lang="ru-RU" dirty="0"/>
              <a:t>- поступающие в организацию продовольственное сырье и пищевые продукты не имеют документов, подтверждающих их качество и безопасность;</a:t>
            </a:r>
          </a:p>
          <a:p>
            <a:r>
              <a:rPr lang="ru-RU" dirty="0"/>
              <a:t>- отсутствуют условия для мытья кухонной посуды и разделочного инвентаря</a:t>
            </a:r>
            <a:r>
              <a:rPr lang="ru-RU" dirty="0" smtClean="0"/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898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692696"/>
            <a:ext cx="7543800" cy="5256584"/>
          </a:xfrm>
        </p:spPr>
        <p:txBody>
          <a:bodyPr>
            <a:noAutofit/>
          </a:bodyPr>
          <a:lstStyle/>
          <a:p>
            <a:r>
              <a:rPr lang="ru-RU" dirty="0"/>
              <a:t>п</a:t>
            </a:r>
            <a:r>
              <a:rPr lang="ru-RU" dirty="0" smtClean="0"/>
              <a:t>. 6.1. Организации торговли должны быть оснащены торговым оборудованием, инвентарем, посудой, тарой, упаковочными материалами, изготовленными из материалов, разрешенных органами и учреждениями госсанэпидслужбы в установленном порядке.</a:t>
            </a:r>
          </a:p>
          <a:p>
            <a:r>
              <a:rPr lang="ru-RU" dirty="0"/>
              <a:t>п</a:t>
            </a:r>
            <a:r>
              <a:rPr lang="ru-RU" dirty="0" smtClean="0"/>
              <a:t>. </a:t>
            </a:r>
            <a:r>
              <a:rPr lang="ru-RU" dirty="0"/>
              <a:t>8.1. Пищевые продукты, реализуемые в организациях торговли, должны соответствовать требованиям, установленным нормативной и технической документацией, а также гигиеническим требованиям к пищевой ценности и безопасности пищевых продуктов и продовольственного сырья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0107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914456" cy="4831432"/>
          </a:xfrm>
        </p:spPr>
        <p:txBody>
          <a:bodyPr>
            <a:normAutofit/>
          </a:bodyPr>
          <a:lstStyle/>
          <a:p>
            <a:pPr algn="just"/>
            <a:r>
              <a:rPr lang="ru-RU" sz="2800" dirty="0"/>
              <a:t>п</a:t>
            </a:r>
            <a:r>
              <a:rPr lang="ru-RU" sz="2800" dirty="0" smtClean="0"/>
              <a:t>. 9.2. Реализация в организациях мелкорозничной сети скоропортящихся пищевых продуктов при отсутствии холодильного оборудования не допускается.</a:t>
            </a:r>
          </a:p>
          <a:p>
            <a:pPr algn="just"/>
            <a:r>
              <a:rPr lang="ru-RU" sz="2800" dirty="0"/>
              <a:t>п</a:t>
            </a:r>
            <a:r>
              <a:rPr lang="ru-RU" sz="2800" dirty="0" smtClean="0"/>
              <a:t>. 9.3. Хранение тары на прилегающей территории не допускается.</a:t>
            </a:r>
          </a:p>
          <a:p>
            <a:pPr algn="just"/>
            <a:r>
              <a:rPr lang="ru-RU" sz="2800" dirty="0" smtClean="0"/>
              <a:t>Оборотная тара после завершения работы в организациях мелкорозничной сети ежедневно вывозится на базовое предприятие изготовителя (поставщика) пищевой продукции.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175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698432" cy="533548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п. 9.5. В холодный период года температура на рабочем месте продавца в стационарных организациях мелкорозничной сети не должна быть ниже 18 град. С, в летний период - не выше 26 град. С. Показатели микроклимата в стационарных организациях мелкорозничной сети должны отвечать требованиям, предъявляемым к микроклимату производственных помещений.</a:t>
            </a:r>
          </a:p>
          <a:p>
            <a:pPr algn="just"/>
            <a:r>
              <a:rPr lang="ru-RU" dirty="0"/>
              <a:t>п</a:t>
            </a:r>
            <a:r>
              <a:rPr lang="ru-RU" dirty="0" smtClean="0"/>
              <a:t>. 9.6. В палатках, автолавках, автоприцепах допускается реализация комбинированного ассортимента товаров при наличии соответствующих условий для их хранения и реализации.</a:t>
            </a:r>
          </a:p>
          <a:p>
            <a:pPr algn="just"/>
            <a:r>
              <a:rPr lang="ru-RU" dirty="0" smtClean="0"/>
              <a:t>При наличии в организации одного рабочего места допускается продажа пищевых продуктов лишь в промышленной упаковке.</a:t>
            </a:r>
          </a:p>
          <a:p>
            <a:pPr algn="just"/>
            <a:r>
              <a:rPr lang="ru-RU" dirty="0" smtClean="0"/>
              <a:t>Отпуск хлеба, выпечных кондитерских и хлебобулочных изделий осуществляется в упакованном виде.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740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548680"/>
            <a:ext cx="7698432" cy="5472608"/>
          </a:xfrm>
        </p:spPr>
        <p:txBody>
          <a:bodyPr>
            <a:normAutofit/>
          </a:bodyPr>
          <a:lstStyle/>
          <a:p>
            <a:r>
              <a:rPr lang="ru-RU" sz="2800" dirty="0"/>
              <a:t>п</a:t>
            </a:r>
            <a:r>
              <a:rPr lang="ru-RU" sz="2800" dirty="0" smtClean="0"/>
              <a:t>. </a:t>
            </a:r>
            <a:r>
              <a:rPr lang="ru-RU" sz="2800" dirty="0"/>
              <a:t>9.12. Продавец (владелец) мелкорозничной сети обеспечивает:</a:t>
            </a:r>
          </a:p>
          <a:p>
            <a:r>
              <a:rPr lang="ru-RU" sz="2800" dirty="0"/>
              <a:t>а) содержание палатки, киоска, автофургона, тележки, лотка, а также окружающей территории в чистоте;</a:t>
            </a:r>
          </a:p>
          <a:p>
            <a:r>
              <a:rPr lang="ru-RU" sz="2800" dirty="0"/>
              <a:t>б) прием и реализацию пищевых продуктов с документами, подтверждающими их происхождение, качество и безопасность;</a:t>
            </a:r>
          </a:p>
          <a:p>
            <a:r>
              <a:rPr lang="ru-RU" sz="2800" dirty="0"/>
              <a:t>в) контроль за соблюдением сроков годности и правил отпуска пищевых продуктов (при отпуске пользоваться щипцами, совками, лопатками и др</a:t>
            </a:r>
            <a:r>
              <a:rPr lang="ru-RU" sz="2800" dirty="0" smtClean="0"/>
              <a:t>.).</a:t>
            </a:r>
            <a:endParaRPr lang="ru-RU" sz="2800" dirty="0"/>
          </a:p>
          <a:p>
            <a:pPr lvl="8"/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192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770440" cy="5407496"/>
          </a:xfrm>
        </p:spPr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. 9.13</a:t>
            </a:r>
            <a:r>
              <a:rPr lang="ru-RU" dirty="0"/>
              <a:t>. Продавец (владелец) строго соблюдает правила личной гигиены, должен быть опрятно одетым, носить чистую санитарную одежду (включая специальный головной убор), нагрудный фирменный знак организации, его наименование, адрес (местонахождение), ФИО продавца.</a:t>
            </a:r>
          </a:p>
          <a:p>
            <a:r>
              <a:rPr lang="ru-RU" dirty="0" smtClean="0"/>
              <a:t>п. </a:t>
            </a:r>
            <a:r>
              <a:rPr lang="ru-RU" dirty="0"/>
              <a:t>9.14. Продавец (владелец) должен иметь при себе и предъявлять должностным лицам государственной санитарно-эпидемиологической службы личную медицинскую книжку установленного образца, документы, подтверждающие происхождение, качество и безопасность реализуемой продукции.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8596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852936"/>
            <a:ext cx="6781800" cy="1600200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764704"/>
            <a:ext cx="7543800" cy="107099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3200" b="1" dirty="0" smtClean="0"/>
          </a:p>
          <a:p>
            <a:pPr marL="0" indent="0">
              <a:buNone/>
            </a:pPr>
            <a:r>
              <a:rPr lang="ru-RU" sz="3200" b="1" dirty="0" smtClean="0"/>
              <a:t>Основные </a:t>
            </a:r>
            <a:r>
              <a:rPr lang="ru-RU" sz="3200" b="1" dirty="0"/>
              <a:t>требования законодательства предъявляемые к </a:t>
            </a:r>
            <a:r>
              <a:rPr lang="ru-RU" sz="3200" b="1" dirty="0" smtClean="0"/>
              <a:t>нестационарной </a:t>
            </a:r>
            <a:r>
              <a:rPr lang="ru-RU" sz="3200" b="1" dirty="0"/>
              <a:t>мелкорозничной </a:t>
            </a:r>
            <a:r>
              <a:rPr lang="ru-RU" sz="3200" b="1" dirty="0" smtClean="0"/>
              <a:t>сети</a:t>
            </a:r>
            <a:r>
              <a:rPr lang="ru-RU" sz="3200" dirty="0" smtClean="0"/>
              <a:t>: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b="1" dirty="0"/>
          </a:p>
        </p:txBody>
      </p:sp>
      <p:pic>
        <p:nvPicPr>
          <p:cNvPr id="6" name="Рисунок 5" descr="C:\Users\Чернадчук А.А\Desktop\фото квас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3990">
            <a:off x="3570356" y="2337752"/>
            <a:ext cx="3888432" cy="33843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967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3954016" cy="5191472"/>
          </a:xfrm>
        </p:spPr>
        <p:txBody>
          <a:bodyPr/>
          <a:lstStyle/>
          <a:p>
            <a:r>
              <a:rPr lang="ru-RU" dirty="0"/>
              <a:t>Реализация товаров вне помещения, нестационарная торговля, торговля «с колес» и прицепов, с лотков и палаток на специально отведенных территориях по-другому называется “уличная торговля”. </a:t>
            </a:r>
          </a:p>
        </p:txBody>
      </p:sp>
      <p:pic>
        <p:nvPicPr>
          <p:cNvPr id="4" name="Рисунок 3" descr="C:\Users\Чернадчук А.А\Desktop\фото мороженое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916832"/>
            <a:ext cx="3960440" cy="25202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932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482408" cy="526348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п</a:t>
            </a:r>
            <a:r>
              <a:rPr lang="ru-RU" dirty="0" smtClean="0"/>
              <a:t>. 9.3. Запрещено </a:t>
            </a:r>
            <a:r>
              <a:rPr lang="ru-RU" dirty="0"/>
              <a:t>хранение тары на территории, прилегающей к месту торговли.</a:t>
            </a:r>
          </a:p>
          <a:p>
            <a:r>
              <a:rPr lang="ru-RU" dirty="0"/>
              <a:t>Оборотная тара после завершения работы в организациях мелкорозничной сети ежедневно вывозится на базовое предприятие изготовителя (поставщика) пищевой продукции.</a:t>
            </a:r>
          </a:p>
          <a:p>
            <a:r>
              <a:rPr lang="ru-RU" dirty="0"/>
              <a:t>п</a:t>
            </a:r>
            <a:r>
              <a:rPr lang="ru-RU" dirty="0" smtClean="0"/>
              <a:t>. 9.12. Продавец </a:t>
            </a:r>
            <a:r>
              <a:rPr lang="ru-RU" dirty="0"/>
              <a:t>(предприниматель) мелкорозничной сети обязан обеспечить:</a:t>
            </a:r>
          </a:p>
          <a:p>
            <a:r>
              <a:rPr lang="ru-RU" dirty="0"/>
              <a:t>а) содержание палатки, киоска, автофургона, тележки, лотка, а также окружающей территории в чистоте;</a:t>
            </a:r>
          </a:p>
          <a:p>
            <a:r>
              <a:rPr lang="ru-RU" dirty="0"/>
              <a:t>б) прием и реализацию пищевых продуктов с документами, подтверждающими их происхождение, качество и безопасность;</a:t>
            </a:r>
          </a:p>
          <a:p>
            <a:r>
              <a:rPr lang="ru-RU" dirty="0"/>
              <a:t>в) контроль за соблюдением сроков годности и правил отпуска пищевых продуктов (при отпуске пользоваться щипцами, совками, лопатками и др</a:t>
            </a:r>
            <a:r>
              <a:rPr lang="ru-RU" dirty="0" smtClean="0"/>
              <a:t>.).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853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</a:t>
            </a:r>
            <a:r>
              <a:rPr lang="ru-RU" dirty="0" smtClean="0"/>
              <a:t>. 9.7. В </a:t>
            </a:r>
            <a:r>
              <a:rPr lang="ru-RU" dirty="0"/>
              <a:t>период массового поступления картофеля и свежей плодоовощной продукции допускается продажа овощей и фруктов с лотков, тележек и др., а также на открытых овощных базарах.</a:t>
            </a:r>
          </a:p>
          <a:p>
            <a:r>
              <a:rPr lang="ru-RU" dirty="0"/>
              <a:t>Реализация картофеля, свежей плодоовощной продукции, в </a:t>
            </a:r>
            <a:r>
              <a:rPr lang="ru-RU" dirty="0" err="1"/>
              <a:t>т.ч</a:t>
            </a:r>
            <a:r>
              <a:rPr lang="ru-RU" dirty="0"/>
              <a:t>. бахчевых навалом, с земли не осуществляется. Продажа бахчевых культур частями и с надрезами не допускается.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 descr="C:\Users\Чернадчук А.А\Desktop\фото овощи-фрукты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721101"/>
            <a:ext cx="4248472" cy="230425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072354" y="3717032"/>
            <a:ext cx="357165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п. 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8.24. Запрещается реализация загнивших, испорченных, с нарушением целостности кожуры овощей и фруктов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9959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4530080" cy="5407496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п</a:t>
            </a:r>
            <a:r>
              <a:rPr lang="ru-RU" dirty="0" smtClean="0"/>
              <a:t>. 9.8. Горячие готовые изделия (пирожки, беляши, чебуреки, котлеты и др.) должны отпускаться из изотермических или подогреваемых емкостей, тележек.</a:t>
            </a:r>
          </a:p>
          <a:p>
            <a:r>
              <a:rPr lang="ru-RU" dirty="0"/>
              <a:t>п</a:t>
            </a:r>
            <a:r>
              <a:rPr lang="ru-RU" dirty="0" smtClean="0"/>
              <a:t>. 9.9. Передвижные средства мелкорозничной сети по окончании рабочего дня подвергаются санитарной обработке на базовой организации.</a:t>
            </a:r>
          </a:p>
          <a:p>
            <a:r>
              <a:rPr lang="ru-RU" dirty="0"/>
              <a:t>п</a:t>
            </a:r>
            <a:r>
              <a:rPr lang="ru-RU" dirty="0" smtClean="0"/>
              <a:t>. 9.10. Хранение передвижного и переносного торгового оборудования и реализуемых пищевых продуктов на дому у продавцов не осуществляется.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075344"/>
            <a:ext cx="3311352" cy="2193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501008"/>
            <a:ext cx="3311352" cy="2483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375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482408" cy="533548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не </a:t>
            </a:r>
            <a:r>
              <a:rPr lang="ru-RU" dirty="0"/>
              <a:t>качественно проводится обработка разделочного инвентаря, технологического оборудования, кухонной посуды, персоналом не соблюдаются правила личной гигиены - в смывах </a:t>
            </a:r>
            <a:r>
              <a:rPr lang="ru-RU" dirty="0" smtClean="0"/>
              <a:t>с разделочного ножа </a:t>
            </a:r>
            <a:r>
              <a:rPr lang="ru-RU" dirty="0"/>
              <a:t>и </a:t>
            </a:r>
            <a:r>
              <a:rPr lang="ru-RU" dirty="0" smtClean="0"/>
              <a:t>доски, </a:t>
            </a:r>
            <a:r>
              <a:rPr lang="ru-RU" dirty="0"/>
              <a:t>с рук и санитарной одежды </a:t>
            </a:r>
            <a:r>
              <a:rPr lang="ru-RU" dirty="0" smtClean="0"/>
              <a:t>повара, </a:t>
            </a:r>
            <a:r>
              <a:rPr lang="ru-RU" dirty="0"/>
              <a:t>со столов разделочных, </a:t>
            </a:r>
            <a:r>
              <a:rPr lang="ru-RU" dirty="0" smtClean="0"/>
              <a:t>емкости </a:t>
            </a:r>
            <a:r>
              <a:rPr lang="ru-RU" dirty="0"/>
              <a:t>для готового мяса, со стакана одноразового обнаружены бактерии группы кишечной палочки (БГКП</a:t>
            </a:r>
            <a:r>
              <a:rPr lang="ru-RU" dirty="0" smtClean="0"/>
              <a:t>);</a:t>
            </a:r>
          </a:p>
          <a:p>
            <a:r>
              <a:rPr lang="ru-RU" dirty="0" smtClean="0"/>
              <a:t>проба </a:t>
            </a:r>
            <a:r>
              <a:rPr lang="ru-RU" dirty="0"/>
              <a:t>«Салат из капусты и моркови» не соответствует гигиеническим нормативам по микробиологическим показателям (</a:t>
            </a:r>
            <a:r>
              <a:rPr lang="ru-RU" dirty="0" err="1"/>
              <a:t>КМАФАнМ</a:t>
            </a:r>
            <a:r>
              <a:rPr lang="ru-RU" dirty="0"/>
              <a:t> составляет </a:t>
            </a:r>
            <a:r>
              <a:rPr lang="ru-RU" dirty="0" smtClean="0"/>
              <a:t>2 700 000 </a:t>
            </a:r>
            <a:r>
              <a:rPr lang="ru-RU" dirty="0"/>
              <a:t>КОЕ/г при гигиеническом нормативе не более </a:t>
            </a:r>
            <a:r>
              <a:rPr lang="ru-RU" dirty="0" smtClean="0"/>
              <a:t>10 000 </a:t>
            </a:r>
            <a:r>
              <a:rPr lang="ru-RU" dirty="0"/>
              <a:t>КОЕ/г, </a:t>
            </a:r>
            <a:r>
              <a:rPr lang="ru-RU" dirty="0" smtClean="0"/>
              <a:t>БГКП </a:t>
            </a:r>
            <a:r>
              <a:rPr lang="ru-RU" dirty="0"/>
              <a:t>обнаружены при гигиеническом нормативе не допускается в 0,1 г); </a:t>
            </a:r>
            <a:endParaRPr lang="ru-RU" dirty="0" smtClean="0"/>
          </a:p>
          <a:p>
            <a:r>
              <a:rPr lang="ru-RU" dirty="0" smtClean="0"/>
              <a:t>проба </a:t>
            </a:r>
            <a:r>
              <a:rPr lang="ru-RU" dirty="0"/>
              <a:t>«Салат из </a:t>
            </a:r>
            <a:r>
              <a:rPr lang="ru-RU" dirty="0" smtClean="0"/>
              <a:t>помидор» </a:t>
            </a:r>
            <a:r>
              <a:rPr lang="ru-RU" dirty="0"/>
              <a:t>не соответствует гигиеническим нормативам по микробиологическим показателям (</a:t>
            </a:r>
            <a:r>
              <a:rPr lang="ru-RU" dirty="0" err="1"/>
              <a:t>КМАФАнМ</a:t>
            </a:r>
            <a:r>
              <a:rPr lang="ru-RU" dirty="0"/>
              <a:t> составляет </a:t>
            </a:r>
            <a:r>
              <a:rPr lang="ru-RU" dirty="0" smtClean="0"/>
              <a:t>2 900 000 </a:t>
            </a:r>
            <a:r>
              <a:rPr lang="ru-RU" dirty="0"/>
              <a:t>КОЕ/г при гигиеническом нормативе не более </a:t>
            </a:r>
            <a:r>
              <a:rPr lang="ru-RU" dirty="0" smtClean="0"/>
              <a:t>10 000 КОЕ/г);</a:t>
            </a:r>
          </a:p>
          <a:p>
            <a:r>
              <a:rPr lang="ru-RU" dirty="0" smtClean="0"/>
              <a:t>проба </a:t>
            </a:r>
            <a:r>
              <a:rPr lang="ru-RU" dirty="0"/>
              <a:t>«Мясо для </a:t>
            </a:r>
            <a:r>
              <a:rPr lang="ru-RU" dirty="0" err="1"/>
              <a:t>шаурмы</a:t>
            </a:r>
            <a:r>
              <a:rPr lang="ru-RU" dirty="0"/>
              <a:t> готовое (куриное)» не соответствует гигиеническим нормативам по микробиологическим показателям (</a:t>
            </a:r>
            <a:r>
              <a:rPr lang="ru-RU" dirty="0" err="1"/>
              <a:t>КМАФАнМ</a:t>
            </a:r>
            <a:r>
              <a:rPr lang="ru-RU" dirty="0"/>
              <a:t> составляет </a:t>
            </a:r>
            <a:r>
              <a:rPr lang="ru-RU" dirty="0" smtClean="0"/>
              <a:t>250 000 </a:t>
            </a:r>
            <a:r>
              <a:rPr lang="ru-RU" dirty="0"/>
              <a:t>КОЕ/г при гигиеническом нормативе не более </a:t>
            </a:r>
            <a:r>
              <a:rPr lang="ru-RU" dirty="0" smtClean="0"/>
              <a:t>10 000 КОЕ/г).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548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54416" cy="5119464"/>
          </a:xfrm>
        </p:spPr>
        <p:txBody>
          <a:bodyPr>
            <a:normAutofit/>
          </a:bodyPr>
          <a:lstStyle/>
          <a:p>
            <a:r>
              <a:rPr lang="ru-RU" dirty="0"/>
              <a:t>п</a:t>
            </a:r>
            <a:r>
              <a:rPr lang="ru-RU" dirty="0" smtClean="0"/>
              <a:t>. 9.12. Продавец (владелец) мелкорозничной сети обеспечивает:</a:t>
            </a:r>
          </a:p>
          <a:p>
            <a:r>
              <a:rPr lang="ru-RU" dirty="0" smtClean="0"/>
              <a:t>а) содержание палатки, киоска, автофургона, тележки, лотка, а также окружающей территории в чистоте;</a:t>
            </a:r>
          </a:p>
          <a:p>
            <a:r>
              <a:rPr lang="ru-RU" dirty="0" smtClean="0"/>
              <a:t>б) прием и реализацию пищевых продуктов с документами, подтверждающими их происхождение, качество и безопасность;</a:t>
            </a:r>
          </a:p>
          <a:p>
            <a:r>
              <a:rPr lang="ru-RU" dirty="0" smtClean="0"/>
              <a:t>в) контроль за соблюдением сроков годности и правил отпуска пищевых продуктов (при отпуске пользоваться щипцами, совками, лопатками и др.).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21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836712"/>
            <a:ext cx="4818112" cy="4536504"/>
          </a:xfrm>
        </p:spPr>
        <p:txBody>
          <a:bodyPr>
            <a:normAutofit/>
          </a:bodyPr>
          <a:lstStyle/>
          <a:p>
            <a:r>
              <a:rPr lang="ru-RU" dirty="0"/>
              <a:t>п</a:t>
            </a:r>
            <a:r>
              <a:rPr lang="ru-RU" dirty="0" smtClean="0"/>
              <a:t>. 9.13. Продавец (владелец) строго соблюдает правила личной гигиены, должен быть опрятно одетым, носить чистую санитарную одежду (включая специальный головной убор), нагрудный фирменный знак организации, его наименование, адрес (местонахождение), ФИО продавца.</a:t>
            </a:r>
            <a:endParaRPr lang="ru-RU" dirty="0"/>
          </a:p>
        </p:txBody>
      </p:sp>
      <p:pic>
        <p:nvPicPr>
          <p:cNvPr id="1026" name="Picture 2" descr="C:\Users\Чернадчук А.А\Desktop\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6186" y="980728"/>
            <a:ext cx="2453145" cy="4921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6008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1196752"/>
            <a:ext cx="4170040" cy="4032448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п</a:t>
            </a:r>
            <a:r>
              <a:rPr lang="ru-RU" dirty="0" smtClean="0"/>
              <a:t>. 9.14. Продавец (владелец) должен иметь при себе и предъявлять должностным лицам государственной санитарно-эпидемиологической службы личную медицинскую книжку установленного образца, документы, подтверждающие происхождение, качество и безопасность реализуемой продукции.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628800"/>
            <a:ext cx="3815267" cy="2916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701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 smtClean="0"/>
              <a:t>Требования к нестационарным организациям </a:t>
            </a:r>
            <a:r>
              <a:rPr lang="ru-RU" sz="3600" b="1" dirty="0"/>
              <a:t>общественного </a:t>
            </a:r>
            <a:r>
              <a:rPr lang="ru-RU" sz="3600" b="1" dirty="0" smtClean="0"/>
              <a:t>питания</a:t>
            </a:r>
            <a:endParaRPr lang="ru-RU" sz="3600" b="1" dirty="0"/>
          </a:p>
        </p:txBody>
      </p:sp>
      <p:pic>
        <p:nvPicPr>
          <p:cNvPr id="4" name="Рисунок 3" descr="C:\Users\Чернадчук А.А\Desktop\фото шаурма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356992"/>
            <a:ext cx="4032448" cy="28083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150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1914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Санитарные правила 2.3.6.1079-01 «Санитарно-эпидемиологические требования к организациям общественного питания, изготовлению и </a:t>
            </a:r>
            <a:r>
              <a:rPr lang="ru-RU" dirty="0" err="1"/>
              <a:t>оборотоспособности</a:t>
            </a:r>
            <a:r>
              <a:rPr lang="ru-RU" dirty="0"/>
              <a:t> в них пищевых продуктов и продовольственного сырья» распространяются на действующие, строящиеся и реконструируемые организации общественного питания, независимо от форм собственности и ведомственной принадлежности, в том числе при приготовлении пищи и напитков, их хранении и реализации населению</a:t>
            </a:r>
          </a:p>
        </p:txBody>
      </p:sp>
    </p:spTree>
    <p:extLst>
      <p:ext uri="{BB962C8B-B14F-4D97-AF65-F5344CB8AC3E}">
        <p14:creationId xmlns:p14="http://schemas.microsoft.com/office/powerpoint/2010/main" val="71053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п. 16.1. Нестационарные </a:t>
            </a:r>
            <a:r>
              <a:rPr lang="ru-RU" sz="2800" dirty="0"/>
              <a:t>организации общественного питания обеспечиваются пищевыми продуктами (полуфабрикатами, блюдами, кулинарными и другими изделиями), приготовленными в стационарных организациях общественного питания; 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662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40749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</a:t>
            </a:r>
            <a:r>
              <a:rPr lang="ru-RU" sz="2800" dirty="0" smtClean="0"/>
              <a:t>. 16.3. При </a:t>
            </a:r>
            <a:r>
              <a:rPr lang="ru-RU" sz="2800" dirty="0"/>
              <a:t>отсутствии централизованного водоснабжения и отсутствии централизованной системы канализации обеспечивается бесперебойная доставка и использование воды, отвечающей требованиям качества воды централизованного водоснабжения, и обеспечивается вывоз стоков, с последующей дезинфекцией емкостей для питьевой воды и емкостей для стоков в установленном </a:t>
            </a:r>
            <a:r>
              <a:rPr lang="ru-RU" sz="2800" dirty="0" smtClean="0">
                <a:solidFill>
                  <a:schemeClr val="tx1"/>
                </a:solidFill>
                <a:hlinkClick r:id="rId2"/>
              </a:rPr>
              <a:t>порядке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64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2634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п. 16.4. В </a:t>
            </a:r>
            <a:r>
              <a:rPr lang="ru-RU" dirty="0"/>
              <a:t>ассортимент реализуемой продукции могут включаться готовые пищевые продукты промышленного производства, изделия из полуфабрикатов высокой степени готовности в потребительской упаковке, обеспечивающей термическую обработку пищевого </a:t>
            </a:r>
            <a:r>
              <a:rPr lang="ru-RU" dirty="0" smtClean="0"/>
              <a:t>продукта.</a:t>
            </a:r>
            <a:endParaRPr lang="ru-RU" dirty="0"/>
          </a:p>
          <a:p>
            <a:pPr marL="0" indent="0" algn="just">
              <a:buNone/>
            </a:pPr>
            <a:r>
              <a:rPr lang="ru-RU" dirty="0" smtClean="0"/>
              <a:t>Нестационарные </a:t>
            </a:r>
            <a:r>
              <a:rPr lang="ru-RU" dirty="0"/>
              <a:t>организации общественного питания, удаленные от стационарных организаций общественного питания, должны быть оснащены холодильным оборудованием для хранения скоропортящихся пищевых продуктов, напитков, </a:t>
            </a:r>
            <a:r>
              <a:rPr lang="ru-RU" dirty="0" smtClean="0"/>
              <a:t>мороженого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490813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33548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/>
              <a:t>п. 16.5. Для </a:t>
            </a:r>
            <a:r>
              <a:rPr lang="ru-RU" sz="2800" dirty="0"/>
              <a:t>обслуживания потребителей используются одноразовая посуда и приборы, разрешенные в установленном порядке;</a:t>
            </a:r>
          </a:p>
          <a:p>
            <a:pPr marL="0" indent="0" algn="just">
              <a:buNone/>
            </a:pPr>
            <a:r>
              <a:rPr lang="ru-RU" sz="2800" dirty="0" smtClean="0"/>
              <a:t>п. 16.7. В </a:t>
            </a:r>
            <a:r>
              <a:rPr lang="ru-RU" sz="2800" dirty="0"/>
              <a:t>организациях регулярно проводится санитарная обработка и обеспечиваются условия для соблюдения персоналом правил личной гигиены.</a:t>
            </a:r>
          </a:p>
          <a:p>
            <a:pPr marL="0" indent="0" algn="just">
              <a:buNone/>
            </a:pPr>
            <a:r>
              <a:rPr lang="ru-RU" sz="2800" dirty="0" smtClean="0"/>
              <a:t>п. 16.8. Персонал </a:t>
            </a:r>
            <a:r>
              <a:rPr lang="ru-RU" sz="2800" dirty="0"/>
              <a:t>организации обеспечивается туалетом, расположенным в радиусе не более 100 м от рабочего места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7041646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5445224"/>
            <a:ext cx="6781800" cy="72697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695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п. 16.9. Для сбора мусора устанавливаются емкости (сборники с одноразовыми пакетами) с последующим своевременным его удалением.</a:t>
            </a:r>
          </a:p>
          <a:p>
            <a:pPr marL="0" indent="0">
              <a:buNone/>
            </a:pPr>
            <a:r>
              <a:rPr lang="ru-RU" sz="2800" dirty="0"/>
              <a:t>п. 16.10. За качеством и безопасностью продукции осуществляется производственный контроль</a:t>
            </a:r>
          </a:p>
        </p:txBody>
      </p:sp>
    </p:spTree>
    <p:extLst>
      <p:ext uri="{BB962C8B-B14F-4D97-AF65-F5344CB8AC3E}">
        <p14:creationId xmlns:p14="http://schemas.microsoft.com/office/powerpoint/2010/main" val="2134159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196752"/>
            <a:ext cx="3391298" cy="2259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89073"/>
            <a:ext cx="5184576" cy="4534272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За выявленные нарушение составлен протокол об административном правонарушении по ст. 6.6 КоАП РФ. Материалы дела переданы в Биробиджанский районный суд для принятия решения.</a:t>
            </a:r>
          </a:p>
          <a:p>
            <a:r>
              <a:rPr lang="ru-RU" dirty="0" smtClean="0"/>
              <a:t>Решением Биробиджанского районного суда индивидуальному предпринимателю назначено наказание в виде административного приостановления деятельности сроком на 90 суток.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573016"/>
            <a:ext cx="3334899" cy="2515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573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496944" cy="1944216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6C0000"/>
                </a:solidFill>
              </a:rPr>
              <a:t>Нарушения требований законодательства РФ, выявленные на объектах</a:t>
            </a:r>
            <a:r>
              <a:rPr lang="ru-RU" sz="4000" dirty="0">
                <a:solidFill>
                  <a:srgbClr val="6C0000"/>
                </a:solidFill>
              </a:rPr>
              <a:t> </a:t>
            </a:r>
            <a:r>
              <a:rPr lang="ru-RU" sz="4000" dirty="0" smtClean="0">
                <a:solidFill>
                  <a:srgbClr val="6C0000"/>
                </a:solidFill>
              </a:rPr>
              <a:t>коммунального назначения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204864"/>
            <a:ext cx="8229600" cy="4525963"/>
          </a:xfrm>
        </p:spPr>
        <p:txBody>
          <a:bodyPr/>
          <a:lstStyle/>
          <a:p>
            <a:r>
              <a:rPr lang="ru-RU" dirty="0"/>
              <a:t>Питьевая вода, горячая вода не соответствует установленным требованиям по санитарно-химическим и микробиологическим показателям</a:t>
            </a:r>
          </a:p>
          <a:p>
            <a:r>
              <a:rPr lang="ru-RU" dirty="0"/>
              <a:t>Не разработаны, не согласованы с </a:t>
            </a:r>
            <a:r>
              <a:rPr lang="ru-RU" dirty="0" err="1"/>
              <a:t>Роспотребнадзором</a:t>
            </a:r>
            <a:r>
              <a:rPr lang="ru-RU" dirty="0"/>
              <a:t>, не выполняются рабочие  программ производственного контроля качества питьевой и горячей воды</a:t>
            </a:r>
            <a:endParaRPr lang="ru-RU" dirty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334999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Картинки по запросу ржавая вод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294"/>
            <a:ext cx="9562524" cy="6847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438622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61" y="-3447"/>
            <a:ext cx="9169261" cy="6861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264463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9144000" cy="1143000"/>
          </a:xfrm>
        </p:spPr>
        <p:txBody>
          <a:bodyPr>
            <a:normAutofit/>
          </a:bodyPr>
          <a:lstStyle/>
          <a:p>
            <a:r>
              <a:rPr lang="ru-RU" sz="3300" b="1" dirty="0">
                <a:solidFill>
                  <a:srgbClr val="6C0000"/>
                </a:solidFill>
              </a:rPr>
              <a:t>6</a:t>
            </a:r>
            <a:r>
              <a:rPr lang="ru-RU" sz="3300" b="1" dirty="0" smtClean="0">
                <a:solidFill>
                  <a:srgbClr val="6C0000"/>
                </a:solidFill>
              </a:rPr>
              <a:t>. Объекты </a:t>
            </a:r>
            <a:r>
              <a:rPr lang="ru-RU" sz="3300" b="1" dirty="0">
                <a:solidFill>
                  <a:srgbClr val="6C0000"/>
                </a:solidFill>
              </a:rPr>
              <a:t>коммунального назначения</a:t>
            </a:r>
            <a:br>
              <a:rPr lang="ru-RU" sz="3300" b="1" dirty="0">
                <a:solidFill>
                  <a:srgbClr val="6C0000"/>
                </a:solidFill>
              </a:rPr>
            </a:br>
            <a:r>
              <a:rPr lang="ru-RU" sz="3300" b="1" dirty="0">
                <a:solidFill>
                  <a:srgbClr val="6C0000"/>
                </a:solidFill>
              </a:rPr>
              <a:t> </a:t>
            </a:r>
            <a:r>
              <a:rPr lang="ru-RU" sz="3300" b="1" dirty="0" smtClean="0">
                <a:solidFill>
                  <a:srgbClr val="6C0000"/>
                </a:solidFill>
              </a:rPr>
              <a:t>(управляющие компании)</a:t>
            </a:r>
            <a:endParaRPr lang="ru-RU" sz="3300" b="1" dirty="0">
              <a:solidFill>
                <a:srgbClr val="6C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268760"/>
            <a:ext cx="8820472" cy="5184576"/>
          </a:xfrm>
        </p:spPr>
        <p:txBody>
          <a:bodyPr>
            <a:noAutofit/>
          </a:bodyPr>
          <a:lstStyle/>
          <a:p>
            <a:r>
              <a:rPr lang="ru-RU" sz="2800" dirty="0" smtClean="0"/>
              <a:t>Несанкционированные свалки твердых бытовых отходов на территории населенного пункта</a:t>
            </a:r>
          </a:p>
          <a:p>
            <a:r>
              <a:rPr lang="ru-RU" sz="2800" dirty="0" smtClean="0"/>
              <a:t>Несвоевременно вывозятся твердые бытовые отходы</a:t>
            </a:r>
          </a:p>
          <a:p>
            <a:r>
              <a:rPr lang="ru-RU" sz="2800" dirty="0" smtClean="0"/>
              <a:t>Отсутствует водонепроницаемое покрытие специальной контейнерной площадки</a:t>
            </a:r>
          </a:p>
          <a:p>
            <a:r>
              <a:rPr lang="ru-RU" sz="2800" dirty="0" smtClean="0"/>
              <a:t>Отсутствует график вывоза твердых коммунальных отходов, обработки контейнеров.</a:t>
            </a:r>
          </a:p>
          <a:p>
            <a:r>
              <a:rPr lang="ru-RU" sz="2800" dirty="0"/>
              <a:t>Осуществляется сброс опасных в эпидемиологическом отношении сточных вод из системы хозяйственно-бытовой канализации непосредственно на почву населенного пункта (на рельеф)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4637380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\\SERVER-RPN\File_OBMEN\Иванова С.А\фото\IMG-20180411-WA0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621054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Иванова С.А\Desktop\облучье проверки\теплоозерск\TrA1kkQ_WP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817319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060848"/>
            <a:ext cx="67818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Спасибо за Ваше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8875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Управлением Роспотребнадзора по Еврейской автономной области </a:t>
            </a:r>
            <a:r>
              <a:rPr lang="ru-RU" dirty="0" smtClean="0"/>
              <a:t>проведено эпидемиологическое </a:t>
            </a:r>
            <a:r>
              <a:rPr lang="ru-RU" dirty="0"/>
              <a:t>расследования причин и условий регистрации случаев острой кишечной инфекции среди населения, употреблявшего продукцию, изготовленную в предприятии общественного питания кафе «Осень» в с. Ленинское,  Ленинского района, ЕАО.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3029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89756"/>
            <a:ext cx="3744416" cy="5759524"/>
          </a:xfrm>
        </p:spPr>
        <p:txBody>
          <a:bodyPr/>
          <a:lstStyle/>
          <a:p>
            <a:r>
              <a:rPr lang="ru-RU" dirty="0"/>
              <a:t>В организации общественного питания кафе «Осень» установлены нарушения санитарно-эпидемиологических требования к организациям общественного питания: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194" name="Picture 2" descr="ÐÐ°ÑÑÐ¸Ð½ÐºÐ¸ Ð¿Ð¾ Ð·Ð°Ð¿ÑÐ¾ÑÑ ÐºÐ°ÑÐµ Ð¾ÑÐµÐ½Ñ Ð»ÐµÐ½Ð¸Ð½ÑÐºÐ¾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21299"/>
            <a:ext cx="3168352" cy="564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320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476672"/>
            <a:ext cx="4242048" cy="576064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набор </a:t>
            </a:r>
            <a:r>
              <a:rPr lang="ru-RU" dirty="0"/>
              <a:t>и площади помещений не соответствуют мощности организации и не обеспечивает соблюдение санитарных правил. В наборе помещений отсутствуют </a:t>
            </a:r>
            <a:r>
              <a:rPr lang="ru-RU" dirty="0" smtClean="0"/>
              <a:t>сырьевой </a:t>
            </a:r>
            <a:r>
              <a:rPr lang="ru-RU" dirty="0"/>
              <a:t>цех, цех первичной обработки овощей, моечное отделение, складское помещение, помещение для хранения уборочного инвентаря, моющих и дезинфицирующих средств, санитарный узел для </a:t>
            </a:r>
            <a:r>
              <a:rPr lang="ru-RU" dirty="0" smtClean="0"/>
              <a:t>персонала; </a:t>
            </a:r>
            <a:endParaRPr lang="ru-RU" dirty="0"/>
          </a:p>
        </p:txBody>
      </p:sp>
      <p:pic>
        <p:nvPicPr>
          <p:cNvPr id="1026" name="Picture 2" descr="F:\осень\IMG-20181014-WA00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908720"/>
            <a:ext cx="3557718" cy="4743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428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836712"/>
            <a:ext cx="3449960" cy="4536504"/>
          </a:xfrm>
        </p:spPr>
        <p:txBody>
          <a:bodyPr>
            <a:normAutofit/>
          </a:bodyPr>
          <a:lstStyle/>
          <a:p>
            <a:r>
              <a:rPr lang="ru-RU" dirty="0"/>
              <a:t>- поступающие в организацию продовольственное сырье и пищевые продукты не имеют документов, подтверждающих их качество и безопасность;</a:t>
            </a:r>
          </a:p>
          <a:p>
            <a:endParaRPr lang="ru-RU" dirty="0"/>
          </a:p>
        </p:txBody>
      </p:sp>
      <p:pic>
        <p:nvPicPr>
          <p:cNvPr id="2050" name="Picture 2" descr="F:\осень\IMG-20181014-WA00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908720"/>
            <a:ext cx="3665730" cy="488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933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375</TotalTime>
  <Words>2525</Words>
  <Application>Microsoft Office PowerPoint</Application>
  <PresentationFormat>Экран (4:3)</PresentationFormat>
  <Paragraphs>116</Paragraphs>
  <Slides>56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56</vt:i4>
      </vt:variant>
    </vt:vector>
  </HeadingPairs>
  <TitlesOfParts>
    <vt:vector size="57" baseType="lpstr">
      <vt:lpstr>NewsPrint</vt:lpstr>
      <vt:lpstr>Основные нарушения  требований законодательства РФ, выявленные на  предприятиях общественного питания</vt:lpstr>
      <vt:lpstr>Презентация PowerPoint</vt:lpstr>
      <vt:lpstr>В ходе проведения контрольно-надзорных мероприятий установлены следующие нарушения: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требования законодательства РФ для объектов мелкорозничной торговли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Основные требования законодательства предъявляемые к стационарной мелкорозничной сети: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Нарушения требований законодательства РФ, выявленные на объектах коммунального назначения</vt:lpstr>
      <vt:lpstr>Презентация PowerPoint</vt:lpstr>
      <vt:lpstr>Презентация PowerPoint</vt:lpstr>
      <vt:lpstr>6. Объекты коммунального назначения  (управляющие компании)</vt:lpstr>
      <vt:lpstr>Презентация PowerPoint</vt:lpstr>
      <vt:lpstr>Презентация PowerPoint</vt:lpstr>
      <vt:lpstr>Спасибо за Ваше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Иванова С.А</dc:creator>
  <cp:lastModifiedBy>Иванова С.А</cp:lastModifiedBy>
  <cp:revision>33</cp:revision>
  <dcterms:created xsi:type="dcterms:W3CDTF">2018-05-10T07:07:15Z</dcterms:created>
  <dcterms:modified xsi:type="dcterms:W3CDTF">2018-10-17T05:22:31Z</dcterms:modified>
</cp:coreProperties>
</file>