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</p:sldMasterIdLst>
  <p:sldIdLst>
    <p:sldId id="256" r:id="rId2"/>
    <p:sldId id="300" r:id="rId3"/>
    <p:sldId id="301" r:id="rId4"/>
    <p:sldId id="302" r:id="rId5"/>
    <p:sldId id="303" r:id="rId6"/>
    <p:sldId id="304" r:id="rId7"/>
    <p:sldId id="305" r:id="rId8"/>
    <p:sldId id="306" r:id="rId9"/>
    <p:sldId id="257" r:id="rId10"/>
    <p:sldId id="292" r:id="rId11"/>
    <p:sldId id="296" r:id="rId12"/>
    <p:sldId id="293" r:id="rId13"/>
    <p:sldId id="294" r:id="rId14"/>
    <p:sldId id="295" r:id="rId15"/>
    <p:sldId id="261" r:id="rId16"/>
    <p:sldId id="262" r:id="rId17"/>
    <p:sldId id="264" r:id="rId18"/>
    <p:sldId id="298" r:id="rId19"/>
    <p:sldId id="299" r:id="rId20"/>
    <p:sldId id="291" r:id="rId21"/>
    <p:sldId id="265" r:id="rId22"/>
    <p:sldId id="289" r:id="rId23"/>
    <p:sldId id="266" r:id="rId24"/>
    <p:sldId id="267" r:id="rId25"/>
    <p:sldId id="290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5347"/>
    <a:srgbClr val="6666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84793C-3682-4666-B150-6297C5CBF1D7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E785A-6148-433F-A6E9-60CAED77AC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B9136B-0CFE-4687-90F7-7D7358F2F438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FD7ED-4141-4963-85FD-032942C014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5CD66C-FE2D-4A02-8531-E0F6155F8DEA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82FDC-DDDF-4F02-BC67-120A352CF1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D49114-CA44-4B39-A585-E8AD7A530A87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5188F-2D1C-4274-91C7-1223DF9811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6AB4A1-0568-4940-BFA4-270D29D8627B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FDAB2AD1-E76B-43BB-884D-BC86F3B281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5CD9F8-AE98-4F87-83D5-FE07DF73B9EA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05A422-FBD1-47B5-9EF2-5EE02B06AC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C17463-6135-4F86-82A3-74DCB32FCB60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042BFD-24E4-4C0A-9AA0-0213077302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46D2AC-B147-4499-87EF-62584C3F4B73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8137B-D296-47ED-8307-5FD67F8B22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6B6158-F2F8-40BB-ABEF-B06E7F029919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8A2368-AF8B-444C-9991-A7C374BB9A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13BAC-3E5A-487D-8744-F5DD22462F11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4E071-7638-4AC9-9F08-5DFDCEF36F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4D4AEE-DC4E-44D2-AF9C-237201938E20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53D05-2E9B-473D-9ED2-2A03BE23B1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9EB977B-DBC7-4844-9AD5-77357C0F4926}" type="datetimeFigureOut">
              <a:rPr lang="ru-RU" smtClean="0"/>
              <a:pPr>
                <a:defRPr/>
              </a:pPr>
              <a:t>05.09.2018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E93D4E84-EC8A-43C6-B483-5F8839250A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184086" cy="504056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/>
              </a:rPr>
              <a:t>Требования законодательства Российской федерации при производстве и обороте пищевой продукции на предприятиях общественного питания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3700" u="sng" smtClean="0">
                <a:ln>
                  <a:noFill/>
                </a:ln>
                <a:solidFill>
                  <a:srgbClr val="66FF66"/>
                </a:solidFill>
                <a:effectLst/>
              </a:rPr>
              <a:t>При выборе территории учитывают</a:t>
            </a:r>
          </a:p>
        </p:txBody>
      </p:sp>
      <p:sp>
        <p:nvSpPr>
          <p:cNvPr id="15362" name="Rectangle 3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/>
          </a:bodyPr>
          <a:lstStyle/>
          <a:p>
            <a:pPr>
              <a:buClr>
                <a:srgbClr val="FFCC00"/>
              </a:buClr>
              <a:buFont typeface="Arial" charset="0"/>
              <a:buChar char="−"/>
            </a:pPr>
            <a:r>
              <a:rPr lang="ru-RU" sz="3200" dirty="0" smtClean="0">
                <a:solidFill>
                  <a:srgbClr val="FFFF66"/>
                </a:solidFill>
              </a:rPr>
              <a:t>розу ветров, </a:t>
            </a:r>
          </a:p>
          <a:p>
            <a:pPr>
              <a:buClr>
                <a:srgbClr val="FFCC00"/>
              </a:buClr>
              <a:buFont typeface="Arial" charset="0"/>
              <a:buChar char="−"/>
            </a:pPr>
            <a:r>
              <a:rPr lang="ru-RU" sz="3200" dirty="0" smtClean="0">
                <a:solidFill>
                  <a:srgbClr val="FFFF66"/>
                </a:solidFill>
              </a:rPr>
              <a:t>рельеф, </a:t>
            </a:r>
          </a:p>
          <a:p>
            <a:pPr>
              <a:buClr>
                <a:srgbClr val="FFCC00"/>
              </a:buClr>
              <a:buFont typeface="Arial" charset="0"/>
              <a:buChar char="−"/>
            </a:pPr>
            <a:r>
              <a:rPr lang="ru-RU" sz="3200" dirty="0" smtClean="0">
                <a:solidFill>
                  <a:srgbClr val="FFFF66"/>
                </a:solidFill>
              </a:rPr>
              <a:t>близость источников возможного загрязнения (предусмотрены санитарные зоны);</a:t>
            </a:r>
          </a:p>
          <a:p>
            <a:pPr>
              <a:buClr>
                <a:srgbClr val="FFCC00"/>
              </a:buClr>
              <a:buFont typeface="Arial" charset="0"/>
              <a:buChar char="−"/>
            </a:pPr>
            <a:r>
              <a:rPr lang="ru-RU" sz="3200" dirty="0" smtClean="0">
                <a:solidFill>
                  <a:srgbClr val="FFFF66"/>
                </a:solidFill>
              </a:rPr>
              <a:t>механические свойства почвы;</a:t>
            </a:r>
          </a:p>
          <a:p>
            <a:pPr>
              <a:buClr>
                <a:srgbClr val="FFCC00"/>
              </a:buClr>
              <a:buFont typeface="Arial" charset="0"/>
              <a:buChar char="−"/>
            </a:pPr>
            <a:r>
              <a:rPr lang="ru-RU" sz="3200" dirty="0" smtClean="0">
                <a:solidFill>
                  <a:srgbClr val="FFFF66"/>
                </a:solidFill>
              </a:rPr>
              <a:t>глубину стояния грунтовых вод.</a:t>
            </a:r>
          </a:p>
          <a:p>
            <a:pPr>
              <a:buClr>
                <a:srgbClr val="FFCC00"/>
              </a:buClr>
              <a:buFont typeface="Arial" charset="0"/>
              <a:buChar char="−"/>
            </a:pPr>
            <a:endParaRPr lang="ru-RU" sz="3200" dirty="0" smtClean="0">
              <a:solidFill>
                <a:srgbClr val="FFFF66"/>
              </a:solidFill>
            </a:endParaRPr>
          </a:p>
          <a:p>
            <a:pPr>
              <a:buClr>
                <a:srgbClr val="FFCC00"/>
              </a:buClr>
              <a:buFont typeface="Arial" charset="0"/>
              <a:buChar char="−"/>
            </a:pPr>
            <a:endParaRPr lang="ru-RU" dirty="0" smtClean="0">
              <a:solidFill>
                <a:srgbClr val="FFFF66"/>
              </a:solidFill>
            </a:endParaRPr>
          </a:p>
          <a:p>
            <a:endParaRPr lang="ru-RU" dirty="0" smtClean="0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229600" cy="5759450"/>
          </a:xfrm>
        </p:spPr>
        <p:txBody>
          <a:bodyPr/>
          <a:lstStyle/>
          <a:p>
            <a:pPr marL="136525" indent="0" eaLnBrk="1" hangingPunct="1">
              <a:buFont typeface="Wingdings 2" pitchFamily="18" charset="2"/>
              <a:buNone/>
            </a:pPr>
            <a:r>
              <a:rPr lang="ru-RU" smtClean="0"/>
              <a:t>Оптимальным в гигиеническом отношении является размещение предприятия в отдельно стоящем здании</a:t>
            </a:r>
            <a:r>
              <a:rPr lang="en-US" smtClean="0"/>
              <a:t>.</a:t>
            </a:r>
            <a:endParaRPr lang="ru-RU" smtClean="0"/>
          </a:p>
          <a:p>
            <a:pPr marL="136525" indent="0" eaLnBrk="1" hangingPunct="1">
              <a:buFont typeface="Wingdings 2" pitchFamily="18" charset="2"/>
              <a:buNone/>
            </a:pPr>
            <a:r>
              <a:rPr lang="ru-RU" smtClean="0"/>
              <a:t>Участок должен быть сухим, на возвышенном, ровном, хорошо освещенном солнцем месте, удаленным не менее 1 км от свалок и не менее 100м от предприятий, загрязняющих атмосферный воздух и почву (обработка шерсти, шкур, тряпья и др.), от жилых кварталов — на 50—500.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3700" u="sng" smtClean="0">
                <a:ln>
                  <a:noFill/>
                </a:ln>
                <a:solidFill>
                  <a:srgbClr val="66FF66"/>
                </a:solidFill>
                <a:effectLst/>
              </a:rPr>
              <a:t>При планировании гигиеническое значение имеют:</a:t>
            </a:r>
          </a:p>
        </p:txBody>
      </p:sp>
      <p:sp>
        <p:nvSpPr>
          <p:cNvPr id="17410" name="Rectangle 3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800600"/>
          </a:xfrm>
        </p:spPr>
        <p:txBody>
          <a:bodyPr>
            <a:normAutofit/>
          </a:bodyPr>
          <a:lstStyle/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санитарные разрывы между зданиями;</a:t>
            </a:r>
          </a:p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плотность застройки (не более 30 – 40%);</a:t>
            </a:r>
          </a:p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озеленение</a:t>
            </a:r>
            <a:r>
              <a:rPr lang="ru-RU" sz="2400" smtClean="0">
                <a:latin typeface="Arial" charset="0"/>
              </a:rPr>
              <a:t> </a:t>
            </a:r>
            <a:r>
              <a:rPr lang="ru-RU" sz="2400" smtClean="0"/>
              <a:t>(50% площади);</a:t>
            </a:r>
          </a:p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размещение помещений;</a:t>
            </a:r>
          </a:p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организация подъездных путей, разгрузочных площадок;</a:t>
            </a:r>
          </a:p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изоляция и оснащение хозяйственной зоны.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smtClean="0"/>
              <a:t>организация водопроводных кранов для полива, канализационных трапов для стока атмосферных вод.</a:t>
            </a:r>
          </a:p>
          <a:p>
            <a:pPr>
              <a:buClr>
                <a:srgbClr val="FFCC00"/>
              </a:buClr>
              <a:buFont typeface="Wingdings" pitchFamily="2" charset="2"/>
              <a:buChar char="Ø"/>
            </a:pPr>
            <a:r>
              <a:rPr lang="ru-RU" sz="2400" smtClean="0"/>
              <a:t>производственные помещения обращены на север, а торговые на юг.</a:t>
            </a:r>
          </a:p>
          <a:p>
            <a:pPr>
              <a:buClr>
                <a:srgbClr val="FFCC00"/>
              </a:buClr>
              <a:buFont typeface="Arial" charset="0"/>
              <a:buChar char="−"/>
            </a:pPr>
            <a:endParaRPr lang="ru-RU" sz="2400" smtClean="0">
              <a:latin typeface="Arial" charset="0"/>
            </a:endParaRPr>
          </a:p>
          <a:p>
            <a:pPr>
              <a:buClr>
                <a:srgbClr val="FFCC00"/>
              </a:buClr>
              <a:buFont typeface="Arial" charset="0"/>
              <a:buChar char="−"/>
            </a:pPr>
            <a:endParaRPr lang="ru-RU" sz="2400" smtClean="0"/>
          </a:p>
          <a:p>
            <a:endParaRPr lang="ru-RU" sz="2400" smtClean="0"/>
          </a:p>
          <a:p>
            <a:pPr>
              <a:buClr>
                <a:srgbClr val="FFCC00"/>
              </a:buClr>
              <a:buFont typeface="Arial" charset="0"/>
              <a:buChar char="−"/>
            </a:pPr>
            <a:endParaRPr lang="ru-RU" sz="2400" smtClean="0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"/>
          <p:cNvSpPr txBox="1">
            <a:spLocks noChangeArrowheads="1"/>
          </p:cNvSpPr>
          <p:nvPr/>
        </p:nvSpPr>
        <p:spPr bwMode="auto">
          <a:xfrm>
            <a:off x="838200" y="457200"/>
            <a:ext cx="762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u="sng"/>
              <a:t>Зонирование участка по функциональному назначению</a:t>
            </a: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533400" y="1905000"/>
            <a:ext cx="83058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/>
              <a:t>административно-производственная зона;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/>
              <a:t>сектор для посетителей;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/>
              <a:t>зона отдыха персонала;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/>
              <a:t>хоз. зона (все вспомогательные помещения)+ подъездные пути + разгрузочные площадки, прилегающие к складским помещениям;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/>
              <a:t>стоянки для личного автотранспорта;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2400"/>
              <a:t>место сбора отходов.</a:t>
            </a:r>
          </a:p>
          <a:p>
            <a:pPr>
              <a:spcBef>
                <a:spcPct val="50000"/>
              </a:spcBef>
            </a:pPr>
            <a:endParaRPr lang="ru-RU"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 bwMode="auto">
          <a:xfrm>
            <a:off x="685800" y="381000"/>
            <a:ext cx="8001000" cy="16002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ru-RU" sz="3300" u="sng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Предприятия общественного питания, расположенные в жилых зданиях</a:t>
            </a:r>
            <a:br>
              <a:rPr lang="ru-RU" sz="3300" u="sng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</a:br>
            <a:endParaRPr lang="ru-RU" sz="3300" u="sng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458" name="Rectangle 3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3200" smtClean="0"/>
              <a:t>разрешается размещение небольших кафе и столовых (до 50 мест);</a:t>
            </a:r>
          </a:p>
          <a:p>
            <a:pPr>
              <a:lnSpc>
                <a:spcPct val="90000"/>
              </a:lnSpc>
            </a:pPr>
            <a:r>
              <a:rPr lang="ru-RU" sz="3200" smtClean="0"/>
              <a:t>необходима изоляция жилых помещений от шума, тепла, запахов производства;</a:t>
            </a:r>
          </a:p>
          <a:p>
            <a:pPr>
              <a:lnSpc>
                <a:spcPct val="90000"/>
              </a:lnSpc>
            </a:pPr>
            <a:r>
              <a:rPr lang="ru-RU" sz="3200" smtClean="0"/>
              <a:t>изоляция от санитарно-технических служб здания;</a:t>
            </a:r>
          </a:p>
          <a:p>
            <a:pPr>
              <a:lnSpc>
                <a:spcPct val="90000"/>
              </a:lnSpc>
            </a:pPr>
            <a:r>
              <a:rPr lang="ru-RU" sz="3200" smtClean="0"/>
              <a:t>расположение хозяйственной зоны с торца здания;</a:t>
            </a:r>
          </a:p>
          <a:p>
            <a:pPr>
              <a:lnSpc>
                <a:spcPct val="90000"/>
              </a:lnSpc>
            </a:pPr>
            <a:r>
              <a:rPr lang="ru-RU" sz="3200" smtClean="0"/>
              <a:t>изолированные эвакуационные выходы.</a:t>
            </a:r>
          </a:p>
          <a:p>
            <a:pPr>
              <a:lnSpc>
                <a:spcPct val="90000"/>
              </a:lnSpc>
            </a:pPr>
            <a:endParaRPr lang="ru-RU" sz="32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>
            <a:normAutofit/>
          </a:bodyPr>
          <a:lstStyle/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ru-RU" smtClean="0"/>
              <a:t>Все помещения предприятия общественного питания в зависимости от назначения делят на:</a:t>
            </a:r>
            <a:endParaRPr lang="ru-RU" sz="1000" smtClean="0"/>
          </a:p>
          <a:p>
            <a:pPr marL="136525" indent="0" eaLnBrk="1" hangingPunct="1">
              <a:buFont typeface="Wingdings" pitchFamily="2" charset="2"/>
              <a:buChar char="Ø"/>
              <a:defRPr/>
            </a:pPr>
            <a:r>
              <a:rPr lang="ru-RU" sz="2200" i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производственные</a:t>
            </a:r>
            <a:r>
              <a:rPr lang="ru-RU" sz="2200" smtClean="0"/>
              <a:t> — кухня, холодный цех, заготовочные цехи: мясной, рыбный, овощной, кондитерский цех, раздаточная, моечная кухонной посуды;</a:t>
            </a:r>
          </a:p>
          <a:p>
            <a:pPr marL="136525" indent="0" eaLnBrk="1" hangingPunct="1">
              <a:buFont typeface="Wingdings" pitchFamily="2" charset="2"/>
              <a:buChar char="Ø"/>
              <a:defRPr/>
            </a:pPr>
            <a:r>
              <a:rPr lang="ru-RU" sz="2200" i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торговые</a:t>
            </a:r>
            <a:r>
              <a:rPr lang="ru-RU" sz="2200" smtClean="0"/>
              <a:t> — зал, моечная столовой посуды, буфет, хлеборезка, помещение для отпуска обедов на дом, продажи;</a:t>
            </a:r>
          </a:p>
          <a:p>
            <a:pPr marL="136525" indent="0" eaLnBrk="1" hangingPunct="1">
              <a:buFont typeface="Wingdings" pitchFamily="2" charset="2"/>
              <a:buChar char="Ø"/>
              <a:defRPr/>
            </a:pPr>
            <a:r>
              <a:rPr lang="ru-RU" sz="2400" i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складские</a:t>
            </a:r>
            <a:r>
              <a:rPr lang="ru-RU" sz="2400" smtClean="0"/>
              <a:t> — холодильные камеры, склады для сухих продуктов, овощей, белья и инвентаря;</a:t>
            </a:r>
          </a:p>
          <a:p>
            <a:pPr marL="136525" indent="0" eaLnBrk="1" hangingPunct="1">
              <a:buFont typeface="Wingdings" pitchFamily="2" charset="2"/>
              <a:buChar char="Ø"/>
              <a:defRPr/>
            </a:pPr>
            <a:r>
              <a:rPr lang="ru-RU" sz="2400" i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административно-бытовые</a:t>
            </a:r>
            <a:r>
              <a:rPr lang="ru-RU" sz="2400" i="1" smtClean="0"/>
              <a:t> —</a:t>
            </a:r>
            <a:r>
              <a:rPr lang="ru-RU" sz="2400" smtClean="0"/>
              <a:t> кабинет директора, бухгалтерия, помещение для официантов, санитарные узлы для персонала, бельевая, гардероб, душевые.</a:t>
            </a:r>
          </a:p>
          <a:p>
            <a:pPr marL="136525" indent="0" eaLnBrk="1" hangingPunct="1">
              <a:buFont typeface="Wingdings" pitchFamily="2" charset="2"/>
              <a:buChar char="Ø"/>
              <a:defRPr/>
            </a:pPr>
            <a:endParaRPr lang="ru-RU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53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>
            <a:normAutofit fontScale="92500"/>
          </a:bodyPr>
          <a:lstStyle/>
          <a:p>
            <a:pPr marL="136525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mtClean="0"/>
              <a:t>Основными гигиеническими принципами планировки можно считать следующие:</a:t>
            </a:r>
          </a:p>
          <a:p>
            <a:pPr marL="136525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4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</a:t>
            </a:r>
            <a:r>
              <a:rPr lang="ru-RU" sz="2400" smtClean="0"/>
              <a:t> Обеспечение строгой поточности сырья, пищевых продуктов, готовых блюд в соответствии с ходом технологического процесса. Планировка помещений должна предусматривать четкое разграничение и отделение процессов механической обработки сырья и продуктов от процессов их тепловой обработки.</a:t>
            </a:r>
          </a:p>
          <a:p>
            <a:pPr marL="136525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z="240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  <a:r>
              <a:rPr lang="ru-RU" sz="2400" smtClean="0"/>
              <a:t> Исключение встречных и перекрещивающихся потоков движения сырья, полуфабрикатов и готовой пищи с использованной посудой, чистой и грязной посудой; разобщение мест хранения и обработки сырья с различной степенью загрязненности.</a:t>
            </a:r>
          </a:p>
          <a:p>
            <a:pPr marL="136525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uk-UA" sz="2400" smtClean="0">
                <a:solidFill>
                  <a:srgbClr val="0000FF"/>
                </a:solidFill>
              </a:rPr>
              <a:t>3.</a:t>
            </a:r>
            <a:r>
              <a:rPr lang="uk-UA" sz="2400" smtClean="0"/>
              <a:t> </a:t>
            </a:r>
            <a:r>
              <a:rPr lang="ru-RU" sz="2600" smtClean="0"/>
              <a:t>Разобщение движения трех потоков: технологического процесса, потока персонала и потока потребителей.</a:t>
            </a:r>
          </a:p>
          <a:p>
            <a:pPr marL="136525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ru-RU" sz="2400" smtClean="0"/>
          </a:p>
          <a:p>
            <a:pPr marL="136525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53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59450"/>
          </a:xfrm>
        </p:spPr>
        <p:txBody>
          <a:bodyPr>
            <a:normAutofit/>
          </a:bodyPr>
          <a:lstStyle/>
          <a:p>
            <a:pPr marL="669925" indent="-533400" algn="just" eaLnBrk="1" hangingPunct="1">
              <a:buFont typeface="Wingdings 2" pitchFamily="18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4.</a:t>
            </a:r>
            <a:r>
              <a:rPr lang="ru-RU" smtClean="0"/>
              <a:t> Изоляция помещений с различным температурно- влажностным режимом, что предотвращает неблагоприятное воздействие особенностей технологического процесса в одном помещении на санитарное состояние другого помещения. </a:t>
            </a:r>
          </a:p>
          <a:p>
            <a:pPr marL="669925" indent="-533400" algn="just">
              <a:buClr>
                <a:srgbClr val="00FFFF"/>
              </a:buClr>
              <a:buFontTx/>
              <a:buAutoNum type="arabicParenR" startAt="5"/>
              <a:defRPr/>
            </a:pPr>
            <a:r>
              <a:rPr lang="ru-RU" smtClean="0"/>
              <a:t>изоляция персонала в верхней одежде от производства (правильное расположение бытовых помещений);</a:t>
            </a:r>
          </a:p>
          <a:p>
            <a:pPr marL="669925" indent="-533400" algn="just">
              <a:buClr>
                <a:srgbClr val="00FFFF"/>
              </a:buClr>
              <a:buFontTx/>
              <a:buAutoNum type="arabicParenR" startAt="5"/>
              <a:defRPr/>
            </a:pPr>
            <a:r>
              <a:rPr lang="ru-RU" smtClean="0"/>
              <a:t>обеспечение вертикальной связи помещений при помощи лифтов при размещении предприятия в двухэтажном здании;</a:t>
            </a:r>
          </a:p>
          <a:p>
            <a:pPr marL="669925" indent="-533400" algn="just">
              <a:buClr>
                <a:srgbClr val="00FFFF"/>
              </a:buClr>
              <a:buFontTx/>
              <a:buAutoNum type="arabicParenR" startAt="5"/>
              <a:defRPr/>
            </a:pPr>
            <a:endParaRPr lang="ru-RU" smtClean="0"/>
          </a:p>
          <a:p>
            <a:pPr marL="669925" indent="-533400" algn="just" eaLnBrk="1" hangingPunct="1">
              <a:buFont typeface="Wingdings 2" pitchFamily="18" charset="2"/>
              <a:buNone/>
              <a:defRPr/>
            </a:pPr>
            <a:endParaRPr lang="ru-RU" sz="26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70656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ru-RU" sz="2900" u="sng" smtClean="0">
                <a:ln>
                  <a:noFill/>
                </a:ln>
                <a:solidFill>
                  <a:srgbClr val="66FF66"/>
                </a:solidFill>
                <a:effectLst/>
              </a:rPr>
              <a:t>Генеральный план - масштабная схема проектируемого комплекса  с изображением:</a:t>
            </a:r>
          </a:p>
        </p:txBody>
      </p:sp>
      <p:sp>
        <p:nvSpPr>
          <p:cNvPr id="25602" name="Rectangle 3"/>
          <p:cNvSpPr>
            <a:spLocks noGrp="1"/>
          </p:cNvSpPr>
          <p:nvPr>
            <p:ph idx="1"/>
          </p:nvPr>
        </p:nvSpPr>
        <p:spPr>
          <a:xfrm>
            <a:off x="457200" y="2551113"/>
            <a:ext cx="8229600" cy="3757612"/>
          </a:xfrm>
        </p:spPr>
        <p:txBody>
          <a:bodyPr/>
          <a:lstStyle/>
          <a:p>
            <a:pPr>
              <a:buClr>
                <a:srgbClr val="66FFFF"/>
              </a:buClr>
              <a:buFont typeface="Wingdings" pitchFamily="2" charset="2"/>
              <a:buChar char="Ø"/>
            </a:pPr>
            <a:r>
              <a:rPr lang="ru-RU" sz="3200" smtClean="0">
                <a:solidFill>
                  <a:srgbClr val="66FFFF"/>
                </a:solidFill>
              </a:rPr>
              <a:t>зданий и сооружений;</a:t>
            </a:r>
          </a:p>
          <a:p>
            <a:pPr>
              <a:buClr>
                <a:srgbClr val="66FFFF"/>
              </a:buClr>
              <a:buFont typeface="Wingdings" pitchFamily="2" charset="2"/>
              <a:buChar char="Ø"/>
            </a:pPr>
            <a:r>
              <a:rPr lang="ru-RU" sz="3200" smtClean="0">
                <a:solidFill>
                  <a:srgbClr val="66FFFF"/>
                </a:solidFill>
              </a:rPr>
              <a:t>подъездных путей;</a:t>
            </a:r>
          </a:p>
          <a:p>
            <a:pPr>
              <a:buClr>
                <a:srgbClr val="66FFFF"/>
              </a:buClr>
              <a:buFont typeface="Wingdings" pitchFamily="2" charset="2"/>
              <a:buChar char="Ø"/>
            </a:pPr>
            <a:r>
              <a:rPr lang="ru-RU" sz="3200" smtClean="0">
                <a:solidFill>
                  <a:srgbClr val="66FFFF"/>
                </a:solidFill>
              </a:rPr>
              <a:t>элементов благоустройства и озеленения;</a:t>
            </a:r>
          </a:p>
          <a:p>
            <a:pPr>
              <a:buClr>
                <a:srgbClr val="66FFFF"/>
              </a:buClr>
              <a:buFont typeface="Wingdings" pitchFamily="2" charset="2"/>
              <a:buChar char="Ø"/>
            </a:pPr>
            <a:r>
              <a:rPr lang="ru-RU" sz="3200" smtClean="0">
                <a:solidFill>
                  <a:srgbClr val="66FFFF"/>
                </a:solidFill>
              </a:rPr>
              <a:t>мест подключения водопровода, канализации, электросети.</a:t>
            </a:r>
          </a:p>
          <a:p>
            <a:endParaRPr lang="ru-RU" sz="3200" smtClean="0">
              <a:solidFill>
                <a:srgbClr val="66FFFF"/>
              </a:solidFill>
            </a:endParaRPr>
          </a:p>
          <a:p>
            <a:pPr>
              <a:buFont typeface="Wingdings 2" pitchFamily="18" charset="2"/>
              <a:buNone/>
            </a:pPr>
            <a:endParaRPr lang="ru-RU" sz="32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sz="half" idx="1"/>
          </p:nvPr>
        </p:nvSpPr>
        <p:spPr>
          <a:xfrm>
            <a:off x="533400" y="1905000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smtClean="0">
                <a:solidFill>
                  <a:srgbClr val="FFCC00"/>
                </a:solidFill>
              </a:rPr>
              <a:t>защиту окружающей среды от производственных загрязнений;</a:t>
            </a:r>
          </a:p>
          <a:p>
            <a:pPr>
              <a:buFont typeface="Wingdings 2" pitchFamily="18" charset="2"/>
              <a:buNone/>
            </a:pPr>
            <a:endParaRPr lang="ru-RU" sz="2800" smtClean="0">
              <a:solidFill>
                <a:srgbClr val="FFCC00"/>
              </a:solidFill>
            </a:endParaRPr>
          </a:p>
          <a:p>
            <a:r>
              <a:rPr lang="ru-RU" sz="2800" smtClean="0">
                <a:solidFill>
                  <a:srgbClr val="FFCC00"/>
                </a:solidFill>
              </a:rPr>
              <a:t>санитарно-гигиенические условия труда;</a:t>
            </a:r>
          </a:p>
          <a:p>
            <a:pPr>
              <a:buFont typeface="Wingdings 2" pitchFamily="18" charset="2"/>
              <a:buNone/>
            </a:pPr>
            <a:endParaRPr lang="ru-RU" sz="2800" smtClean="0">
              <a:solidFill>
                <a:srgbClr val="FFCC00"/>
              </a:solidFill>
            </a:endParaRPr>
          </a:p>
          <a:p>
            <a:r>
              <a:rPr lang="ru-RU" sz="2800" smtClean="0">
                <a:solidFill>
                  <a:srgbClr val="FFCC00"/>
                </a:solidFill>
              </a:rPr>
              <a:t>благоприятный микроклимат на предприятии;</a:t>
            </a:r>
          </a:p>
          <a:p>
            <a:pPr>
              <a:buFont typeface="Wingdings 2" pitchFamily="18" charset="2"/>
              <a:buNone/>
            </a:pPr>
            <a:endParaRPr lang="ru-RU" sz="2800" smtClean="0">
              <a:solidFill>
                <a:srgbClr val="FFCC00"/>
              </a:solidFill>
            </a:endParaRPr>
          </a:p>
          <a:p>
            <a:r>
              <a:rPr lang="ru-RU" sz="2800" smtClean="0">
                <a:solidFill>
                  <a:srgbClr val="FFCC00"/>
                </a:solidFill>
              </a:rPr>
              <a:t>соблюдение нормативов плотности застройки и озеленения.</a:t>
            </a:r>
          </a:p>
        </p:txBody>
      </p:sp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822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u="sng">
                <a:solidFill>
                  <a:srgbClr val="66FF66"/>
                </a:solidFill>
              </a:rPr>
              <a:t>Генеральный план должен обеспечивать: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7688" lvl="0" indent="-411163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2800" dirty="0" smtClean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Times New Roman"/>
                <a:cs typeface="Times New Roman"/>
              </a:rPr>
              <a:t>Федеральные </a:t>
            </a:r>
            <a:r>
              <a:rPr lang="ru-RU" sz="2800" dirty="0">
                <a:ln>
                  <a:noFill/>
                </a:ln>
                <a:solidFill>
                  <a:prstClr val="white"/>
                </a:solidFill>
                <a:effectLst/>
                <a:latin typeface="Times New Roman"/>
                <a:ea typeface="Times New Roman"/>
                <a:cs typeface="Times New Roman"/>
              </a:rPr>
              <a:t>законы</a:t>
            </a:r>
            <a:r>
              <a:rPr lang="ru-RU" sz="2400" b="0" dirty="0">
                <a:ln>
                  <a:noFill/>
                </a:ln>
                <a:solidFill>
                  <a:prstClr val="white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400" b="0" dirty="0">
                <a:ln>
                  <a:noFill/>
                </a:ln>
                <a:solidFill>
                  <a:prstClr val="white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/>
                <a:cs typeface="Times New Roman"/>
              </a:rPr>
              <a:t> </a:t>
            </a:r>
            <a:r>
              <a:rPr lang="ru-RU" dirty="0">
                <a:ea typeface="Times New Roman"/>
                <a:cs typeface="Times New Roman"/>
              </a:rPr>
              <a:t>от 26.12.2008 N 294-ФЗ «О защите прав юридических лиц и индивидуальных предпринимателей при осуществлении государственного контроля (надзора) и муниципального контроля»;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a typeface="Times New Roman"/>
              </a:rPr>
              <a:t>от </a:t>
            </a:r>
            <a:r>
              <a:rPr lang="ru-RU" dirty="0">
                <a:ea typeface="Times New Roman"/>
              </a:rPr>
              <a:t>23.02.2013 N 15-ФЗ  «Об охране здоровья граждан от воздействия окружающего табачного дыма и последствий потребления табака»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027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	</a:t>
            </a:r>
            <a:r>
              <a:rPr lang="ru-RU" sz="3200" smtClean="0"/>
              <a:t>Складские помещения, как правило, размещают в подвале или на первом этаже здания, группируя их вокруг разгрузочной. При этом лифты должны обеспечивать наиболее короткий и максимально изолированный путь движения сырья.</a:t>
            </a:r>
          </a:p>
          <a:p>
            <a:endParaRPr lang="ru-RU" sz="32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>
            <a:normAutofit/>
          </a:bodyPr>
          <a:lstStyle/>
          <a:p>
            <a:pPr marL="136525" indent="0" algn="ctr" eaLnBrk="1" hangingPunct="1">
              <a:buFont typeface="Wingdings 2" pitchFamily="18" charset="2"/>
              <a:buNone/>
              <a:defRPr/>
            </a:pPr>
            <a:r>
              <a:rPr lang="ru-RU" sz="2600" i="1" u="sng" smtClean="0">
                <a:effectLst>
                  <a:outerShdw blurRad="38100" dist="38100" dir="2700000" algn="tl">
                    <a:srgbClr val="69676D"/>
                  </a:outerShdw>
                </a:effectLst>
              </a:rPr>
              <a:t>Производственные помещения.</a:t>
            </a:r>
            <a:endParaRPr lang="ru-RU" sz="2600" u="sng" smtClean="0">
              <a:effectLst>
                <a:outerShdw blurRad="38100" dist="38100" dir="2700000" algn="tl">
                  <a:srgbClr val="69676D"/>
                </a:outerShdw>
              </a:effectLst>
              <a:latin typeface="Arial" charset="0"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ru-RU" sz="2600" smtClean="0"/>
              <a:t>Необходимо располагать в надземных этажах, обеспечивающих нормальное естественное освещение цехов. Площадь производственных помещений по санитарным нормам должна включать площадь, свободную от оборудования, которая составляет 5,5 м</a:t>
            </a:r>
            <a:r>
              <a:rPr lang="ru-RU" sz="2600" baseline="30000" smtClean="0"/>
              <a:t>2</a:t>
            </a:r>
            <a:r>
              <a:rPr lang="ru-RU" sz="2600" smtClean="0"/>
              <a:t> на одного работающего. Высота помещений должна быть не менее 3-3,3 м.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i="1" smtClean="0">
                <a:ln>
                  <a:noFill/>
                </a:ln>
                <a:solidFill>
                  <a:schemeClr val="tx1"/>
                </a:solidFill>
                <a:effectLst/>
              </a:rPr>
              <a:t>Овощной цех</a:t>
            </a:r>
          </a:p>
        </p:txBody>
      </p:sp>
      <p:sp>
        <p:nvSpPr>
          <p:cNvPr id="29698" name="Rectangle 3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1117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smtClean="0"/>
              <a:t>Располагают ближе к складу овощей или подъемнику, исключая тем самым загрязнение производственных помещений. 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Проектирование механизированных линий обработки овощей должно исключить встречные и перекрещивающиеся потоки движения сырья и полуфабрикатов.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Предусматривают отдельную поточно-механизированную линию для обработки картофеля и корнеплодов, самостоятельные поточные линии по обработке капусты и зелени как трудно очищаемых от остатков почвы (кроме того, они могут быть использованы без последующей термической обработки).</a:t>
            </a:r>
          </a:p>
          <a:p>
            <a:pPr>
              <a:lnSpc>
                <a:spcPct val="80000"/>
              </a:lnSpc>
            </a:pPr>
            <a:r>
              <a:rPr lang="ru-RU" sz="2400" smtClean="0"/>
              <a:t>Над рабочими столами, где обрабатывают лук, предусматривают местные вытяжные шкафы.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/>
          </p:cNvSpPr>
          <p:nvPr>
            <p:ph type="title"/>
          </p:nvPr>
        </p:nvSpPr>
        <p:spPr bwMode="auto">
          <a:xfrm>
            <a:off x="395288" y="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i="1" smtClean="0">
                <a:ln>
                  <a:noFill/>
                </a:ln>
                <a:solidFill>
                  <a:schemeClr val="tx1"/>
                </a:solidFill>
                <a:effectLst/>
              </a:rPr>
              <a:t>Мясной цех</a:t>
            </a: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54721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smtClean="0"/>
              <a:t>Располагают в ряду заготовочных цехов. Предпочтительно рядом с камерами для хранения сырья.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smtClean="0"/>
              <a:t>Его устройство должно обеспечить последовательность технологического процесса обработки мяса, начиная от размораживания туш до приготовления полуфабрикатов, что важно с санитарно-гигиенической точки зрения.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smtClean="0"/>
              <a:t>Учитывая различное санитарное состояние мяса, полупотрошеной птицы, субпродуктов с повышенной влажностью, необходимо предусматривать раздельные линии их обработки. На крупных предприятиях предусматривается птицегольевой цех, на предприятиях средней и малой мощности для обработки птицы и субпродуктов организуют отдельные линии с рабочими столами, стеллажами, ваннами и опалочным горном.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smtClean="0"/>
              <a:t>В особую технологическую линию следует выделить приготовление фарша, котлетной массы, полуфабрикатов из них как продукцию, легко подвергающуюся обсеменению микробами. В мясном цехе обязательно предусматривают холодильные шкафы.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i="1" smtClean="0">
                <a:ln>
                  <a:noFill/>
                </a:ln>
                <a:solidFill>
                  <a:schemeClr val="tx1"/>
                </a:solidFill>
                <a:effectLst/>
              </a:rPr>
              <a:t>Рыбный цех</a:t>
            </a:r>
          </a:p>
        </p:txBody>
      </p:sp>
      <p:sp>
        <p:nvSpPr>
          <p:cNvPr id="3174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/>
              <a:t>размещают рядом с мясным. На небольших предприятиях (до 400 мест) обработку рыбы по санитарным нормам допускают в мясо-рыбном цехе, но с обязательными раздельными линиями. В крупных цехах, перерабатывающих более 1 т рыбы в сутки, предусматривают также раздельные линии по переработке частиковых и осетровых рыб, так как они требуют различных условий размораживания и хранения полуфабрикатов.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i="1" smtClean="0">
                <a:ln>
                  <a:noFill/>
                </a:ln>
                <a:solidFill>
                  <a:schemeClr val="tx1"/>
                </a:solidFill>
                <a:effectLst/>
              </a:rPr>
              <a:t>Горячий цех</a:t>
            </a:r>
            <a:endParaRPr lang="ru-RU" sz="40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77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/>
              <a:t>В горячем цехе завершается технологический процесс приготовления пищи, поэтому от правильной организации этого цеха зависит санитарно-гигиеническое состояние готовой пищи.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/>
              <a:t>Оборудуют вблизи от холодного цеха и раздаточной, моечной кухонной посуды.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/>
              <a:t>Четко разграничивают суповое и соусное отделения.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/>
              <a:t> Здесь не должны перекрещиваться потоки сырья, полуфабрикатов и использованной посуды.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i="1" smtClean="0">
                <a:ln>
                  <a:noFill/>
                </a:ln>
                <a:solidFill>
                  <a:schemeClr val="tx1"/>
                </a:solidFill>
                <a:effectLst/>
              </a:rPr>
              <a:t>Холодный цех</a:t>
            </a: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200" smtClean="0"/>
              <a:t>выпускает продукцию, которую в процессе приготовления не подвергают тепловой обработке. Поэтому к проектированию цеха предъявляют повышенные санитарные требования.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200" smtClean="0"/>
              <a:t>Во избежание вторичного обсеменения холодных блюд микробами этот цех необходимо отделить от заготовочных цехов, максимально приблизить к горячему цеху и раздаточной. С этой же целью в цехе разграничивают рабочие места для приготовления мясных, рыбных, овощных, сладких блюд и бутербродов, так как эти блюда приготавливают из сырых продуктов и прошедших тепловую обработку, имеющих разное санитарное состояние.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200" smtClean="0"/>
              <a:t>Строгий температурно-влажностный режим (16С, относительная влажность 40-60%).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200" smtClean="0"/>
              <a:t>Должен быть отделен от других цехов глухой перегородкой.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4000" i="1" smtClean="0">
                <a:ln>
                  <a:noFill/>
                </a:ln>
                <a:solidFill>
                  <a:schemeClr val="tx1"/>
                </a:solidFill>
                <a:effectLst/>
              </a:rPr>
              <a:t>Кондитерский цех.</a:t>
            </a:r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200" smtClean="0"/>
              <a:t>Основным гигиеническим требованием к его размещению является полная изоляция от других производственных помещений, так как изделия из крема являются благоприятной средой для размножения многих возбудителей пищевых отравлений и кишечных инфекций. Цех обычно проектируется в стороне от складских помещений и заготовочных цехов, однако его допускается располагать рядом со складом сухих продуктов. В нем выделяются помещение для суточного хранения сырья, отделение для подготовки сырья, помещение или отделение для разделки теста, помещение для выпечки и отделки изделий, моечные посуды, тары, инвентаря, экспедиция. Выделяется, как правило, специальное помещение для подготовки яиц (мытье и овоскопия</a:t>
            </a:r>
            <a:r>
              <a:rPr lang="ru-RU" sz="2200" smtClean="0">
                <a:latin typeface="Arial" charset="0"/>
              </a:rPr>
              <a:t>).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ru-RU" i="1" smtClean="0"/>
              <a:t>Раздаточная</a:t>
            </a:r>
            <a:r>
              <a:rPr lang="ru-RU" smtClean="0"/>
              <a:t> должна иметь непосредственную связь с горячим, холодным цехами, залом, хлеборезкой, сервизной и моечной столовой посуды. Такая планировка обеспечивает кратчайший путь готовой пищи от процесса приготовления до потребления, сохраняя ее качество и санитарную чистоту.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i="1" smtClean="0"/>
              <a:t>Моечную кухонной посуды</a:t>
            </a:r>
            <a:r>
              <a:rPr lang="ru-RU" smtClean="0"/>
              <a:t> размещают рядом с горячим цехом и оборудуют моечными ваннами с подводом горячей и холодной воды, стеллажами для хранения посуды. Для кондитерских цехов должен быть оборудован бокс для стерилизации инвентаря, используемого при отделке кремовых изделий.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600" i="1" smtClean="0"/>
              <a:t>Торговые помещения</a:t>
            </a:r>
            <a:r>
              <a:rPr lang="ru-RU" sz="2600" smtClean="0"/>
              <a:t> предназначены для реализации готовой пищи и обслуживания потребителей. Проектируют эти помещения с учетом типа предприятия. Площадь залов и других помещений зависит от количества мест, типа и мощности предприятия.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600" smtClean="0"/>
              <a:t>Планировка</a:t>
            </a:r>
            <a:r>
              <a:rPr lang="ru-RU" sz="2600" i="1" smtClean="0"/>
              <a:t> залов</a:t>
            </a:r>
            <a:r>
              <a:rPr lang="ru-RU" sz="2600" smtClean="0"/>
              <a:t> определяется формой обслуживания и должна обеспечивать удобные и кратчайшие пути передвижения по залу потребителей, обслуживающего персонала. Расстановка столов должна обеспечивать удобные подходы к раздаче (при самообслуживании) и к столам. Ширина основных проходов в столовой составляет 1,35 м, ресторанах — 1,5 м, кафе — 1,2 м. Дополнительные проходы для распределения потоков потребителей проектируются в кафе 0,9 м, а в столовых и ресторанах — 1,2 м.</a:t>
            </a:r>
          </a:p>
          <a:p>
            <a:pPr algn="just" eaLnBrk="1" hangingPunct="1">
              <a:lnSpc>
                <a:spcPct val="80000"/>
              </a:lnSpc>
            </a:pPr>
            <a:endParaRPr lang="ru-RU" sz="26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effectLst/>
                <a:latin typeface="Times New Roman"/>
                <a:ea typeface="Times New Roman"/>
              </a:rPr>
              <a:t>Технические регламенты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Технический </a:t>
            </a:r>
            <a:r>
              <a:rPr lang="ru-RU" dirty="0">
                <a:latin typeface="Calibri"/>
                <a:ea typeface="Calibri"/>
                <a:cs typeface="Times New Roman"/>
              </a:rPr>
              <a:t>регламент Таможенного союза 021/2011 "О безопасности пищевой продукции"  (ТР ТС 021/2011);</a:t>
            </a:r>
          </a:p>
          <a:p>
            <a:pPr algn="ctr"/>
            <a:r>
              <a:rPr lang="ru-RU" dirty="0">
                <a:latin typeface="Calibri"/>
                <a:ea typeface="Calibri"/>
                <a:cs typeface="Times New Roman"/>
              </a:rPr>
              <a:t>Технический регламент Таможенного союза 035/2014 "Технический регламент на табачную продукцию"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(ТР ТС 035/2014)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749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ъект 2"/>
          <p:cNvSpPr>
            <a:spLocks noGrp="1"/>
          </p:cNvSpPr>
          <p:nvPr>
            <p:ph idx="1"/>
          </p:nvPr>
        </p:nvSpPr>
        <p:spPr>
          <a:xfrm>
            <a:off x="457200" y="115888"/>
            <a:ext cx="8229600" cy="6192837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ru-RU" i="1" smtClean="0"/>
              <a:t>Хлеборезку</a:t>
            </a:r>
            <a:r>
              <a:rPr lang="ru-RU" smtClean="0"/>
              <a:t> размещают в отдельных помещениях вблизи от раздаточной. На мелких предприятиях хлеб нарезают на раздаче на специально выделенных столах. Каждый вид хлеба хранят отдельно.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i="1" smtClean="0"/>
              <a:t>Буфет</a:t>
            </a:r>
            <a:r>
              <a:rPr lang="ru-RU" smtClean="0"/>
              <a:t> в ресторанах и кафе размещают рядом с раздаточной и залом. Он служит для отпуска официантам различной продукции (мороженого, напитков, фруктов, кондитерских изделий). В столовых буфет располагают в залах для свободного доступа потребителей. В буфете планируют обычно два помещения — для отпуска и для хранения продукции с размещением в них холодильных шкафов и прилавков.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048375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ru-RU" sz="2600" i="1" smtClean="0"/>
              <a:t>Моечную столовой посуды</a:t>
            </a:r>
            <a:r>
              <a:rPr lang="ru-RU" sz="2600" smtClean="0"/>
              <a:t> размещают в отдельном помещении, рядом с раздаточной, холодным цехом и залом, а в ресторанах и с сервизной. Использованную посуду доставляют из зала в моечную на крупных предприятиях по ленточному транспортеру, на мелких — на тележках.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sz="2600" i="1" smtClean="0"/>
              <a:t>Магазин кулинарии</a:t>
            </a:r>
            <a:r>
              <a:rPr lang="ru-RU" sz="2600" smtClean="0"/>
              <a:t> проектируется обычно на первом этаже предпочтительно с отдельным входом.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sz="2600" smtClean="0"/>
              <a:t>Планировка</a:t>
            </a:r>
            <a:r>
              <a:rPr lang="ru-RU" sz="2600" i="1" smtClean="0"/>
              <a:t> вестибюля</a:t>
            </a:r>
            <a:r>
              <a:rPr lang="ru-RU" sz="2600" smtClean="0"/>
              <a:t> предприятия общественного питания должна способствовать четкой организации потоков движения потребителей. В вестибюле размещают гардероб и туалетные комнаты, а продолжением его служит аванзал, предназначенный для встречи и отдыха потребителей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5945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ru-RU" i="1" smtClean="0"/>
              <a:t>Гардероб</a:t>
            </a:r>
            <a:r>
              <a:rPr lang="ru-RU" smtClean="0"/>
              <a:t> проектируют открытого типа с металлическими кронштейнами, расположенными на высоте 1,5 м от пола, и шкафами для хранения обуви. Количество мест в гардеробе должно на 10% превышать число мест в зале.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i="1" smtClean="0"/>
              <a:t>Туалетные комнаты</a:t>
            </a:r>
            <a:r>
              <a:rPr lang="ru-RU" smtClean="0"/>
              <a:t> оборудуют унитазами (один на 60 мест в зале) и умывальниками (один на 50 мест в зале) с подводом холодной и горячей воды. Их необходимо обеспечить мылом, электрополотенцами, зеркалами, туалетной бумагой, озонаторами.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ъект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6880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i="1" smtClean="0"/>
              <a:t>Административно-бытовые помещения</a:t>
            </a:r>
            <a:r>
              <a:rPr lang="ru-RU" smtClean="0"/>
              <a:t> располагают отдельно от производственных и складских помещений. Кабинет директора и бухгалтерию помещают в наземных этажах здания, ближе к лестничной клетке и служебному входу, чтобы в производственные помещения не могли попадать посторонние лица.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594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600" smtClean="0"/>
              <a:t>Количество и размеры бытовых помещений регламентируются числом мест, а их оборудование количеством работающих. Так, на предприятиях с числом работающих более 100 предусматривается раздельное хранение домашней и специальной одежды. Комнату для персонала предусматривают в столовых на 150 и более мест, в ресторанах — на 75 и более мест. Расчет количества душевых сеток ведется так: на каждые 10 человек из 50% работающих в наиболее многочисленную смену — одна душевая установка.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600" smtClean="0"/>
              <a:t>Туалеты для персонала должны иметь шлюзы с умывальником и крючками для спецодежды.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600" smtClean="0"/>
              <a:t>Бельевая должна иметь раздельные окна для приема грязной санитарной одежды и выдачи чистой.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759450"/>
          </a:xfrm>
        </p:spPr>
        <p:txBody>
          <a:bodyPr>
            <a:normAutofit/>
          </a:bodyPr>
          <a:lstStyle/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 smtClean="0"/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</a:t>
            </a:r>
            <a:r>
              <a:rPr lang="ru-RU" sz="4000" dirty="0"/>
              <a:t>ГИГИЕНИЧЕСКИЕ </a:t>
            </a:r>
            <a:endParaRPr lang="ru-RU" sz="4000" dirty="0" smtClean="0"/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dirty="0" smtClean="0"/>
              <a:t>ТРЕБОВАНИЯ</a:t>
            </a:r>
            <a:endParaRPr lang="ru-RU" sz="4000" dirty="0"/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dirty="0" smtClean="0"/>
              <a:t> </a:t>
            </a:r>
            <a:r>
              <a:rPr lang="ru-RU" sz="4000" dirty="0"/>
              <a:t>К ОБОРУДОВАНИЮ</a:t>
            </a:r>
            <a:r>
              <a:rPr lang="ru-RU" sz="4000" dirty="0" smtClean="0"/>
              <a:t>,</a:t>
            </a:r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dirty="0" smtClean="0"/>
              <a:t> </a:t>
            </a:r>
            <a:r>
              <a:rPr lang="ru-RU" sz="4000" dirty="0"/>
              <a:t>ИНВЕНТАРЮ, ПОСУДЕ И </a:t>
            </a:r>
            <a:endParaRPr lang="ru-RU" sz="4000" dirty="0" smtClean="0"/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dirty="0" smtClean="0"/>
              <a:t>МАТЕРИАЛАМ</a:t>
            </a:r>
            <a:r>
              <a:rPr lang="ru-RU" sz="4000" dirty="0"/>
              <a:t>, ИЗ КОТОРЫХ ОНИ </a:t>
            </a:r>
            <a:r>
              <a:rPr lang="ru-RU" sz="4000" dirty="0" smtClean="0"/>
              <a:t>ИЗГОТОВЛЕНЫ</a:t>
            </a:r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4000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832475"/>
          </a:xfrm>
        </p:spPr>
        <p:txBody>
          <a:bodyPr/>
          <a:lstStyle/>
          <a:p>
            <a:pPr eaLnBrk="1" hangingPunct="1"/>
            <a:r>
              <a:rPr lang="ru-RU" smtClean="0"/>
              <a:t>эти материалы не должны отдавать в пищу ядовитые примеси и подвергаться коррозии, не должны вызывать изменения их органолептических свойств — вкуса, запаха.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материал должен быть водонепроницаем, устойчивым износу, к воздействию пищевых веществ, легко поддаваться очистке, мытью, дезинфекции и просушиванию. Нержавеющая сталь, алюминий, мельхиор, никель, фарфор, фаянс, стекло и др.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ъект 2"/>
          <p:cNvSpPr>
            <a:spLocks noGrp="1"/>
          </p:cNvSpPr>
          <p:nvPr>
            <p:ph idx="1"/>
          </p:nvPr>
        </p:nvSpPr>
        <p:spPr>
          <a:xfrm>
            <a:off x="539750" y="476250"/>
            <a:ext cx="8229600" cy="568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i="1" smtClean="0"/>
              <a:t>Нержавеютцая сталь</a:t>
            </a:r>
            <a:r>
              <a:rPr lang="ru-RU" sz="2400" smtClean="0"/>
              <a:t> —состоящий из хрома (11-14%), никеля и других материалов. Она антикоррозийна и не влияет на органолептические свойства пищи.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i="1" smtClean="0"/>
              <a:t>Алюминий</a:t>
            </a:r>
            <a:r>
              <a:rPr lang="ru-RU" sz="2400" smtClean="0"/>
              <a:t> неустойчив к щелочам, растворяется под действием сильных кислот и корродирует под влиянием хлора. В алюминиевой посуде нельзя хранить пищу с повышенной кислотностью.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i="1" smtClean="0"/>
              <a:t>Железо и чугун</a:t>
            </a:r>
            <a:r>
              <a:rPr lang="ru-RU" sz="2400" smtClean="0"/>
              <a:t> употребляются для изготовления противней и сковород, так как жир ограничивает интенсивность коррозии металла.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i="1" smtClean="0"/>
              <a:t>Медь</a:t>
            </a:r>
            <a:r>
              <a:rPr lang="ru-RU" sz="2400" smtClean="0"/>
              <a:t> в присутствии кислорода легко окисляется, и образующиеся при этом соли могут вызвать пищевое отравление. Медная посуда, предназначенная для предприятия общественного питания, должна лудиться чистым оловом (содержание свинца не более 1%)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i="1" smtClean="0"/>
              <a:t>Цинк</a:t>
            </a:r>
            <a:r>
              <a:rPr lang="ru-RU" smtClean="0"/>
              <a:t> и оцинкованные железометаллы неустойчивы к пищевым кислотам, под влиянием которых они растворяются и могут попадать в пищу в количествах, вызываю­щих токсикозы. Поэтому оцинкованное железо разрешается использовать лишь для изготовления ведер для воды и баков для кипятильников. Использовать такую посуду для приготовления и хранения пищи категорически запрещается.</a:t>
            </a:r>
          </a:p>
          <a:p>
            <a:pPr eaLnBrk="1" hangingPunct="1">
              <a:lnSpc>
                <a:spcPct val="90000"/>
              </a:lnSpc>
            </a:pPr>
            <a:r>
              <a:rPr lang="ru-RU" i="1" smtClean="0"/>
              <a:t>Серебро</a:t>
            </a:r>
            <a:r>
              <a:rPr lang="ru-RU" smtClean="0"/>
              <a:t> обладает хорошей устойчивостью к химическим воздействиям, но в присутствии сернистых соединений покрывается черным налетом сернистого серебра.</a:t>
            </a:r>
            <a:endParaRPr lang="ru-RU" i="1" smtClean="0"/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048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i="1" smtClean="0"/>
              <a:t>Мельхиор</a:t>
            </a:r>
            <a:r>
              <a:rPr lang="ru-RU" smtClean="0"/>
              <a:t> — это сплав меди, никеля и цинка, который обладает устойчивостью к коррозии и хорошо удерживает серебряные и никелированные покрытия. Мельхиоровые приборы могут быть широко использованы на предприятиях общественного питания.</a:t>
            </a:r>
          </a:p>
          <a:p>
            <a:pPr eaLnBrk="1" hangingPunct="1">
              <a:lnSpc>
                <a:spcPct val="90000"/>
              </a:lnSpc>
            </a:pPr>
            <a:r>
              <a:rPr lang="ru-RU" i="1" smtClean="0"/>
              <a:t>Никель и хром.</a:t>
            </a:r>
            <a:r>
              <a:rPr lang="ru-RU" smtClean="0"/>
              <a:t> Никель в настоящее время используется преимущественно для декоративного оформления оборудования и постепенно вытесняется хромом. Хром широко употребляется для покрытия ложек, ножей, вилок и др. Он устойчив к химическим воздействиям, приближаясь в этом отношении к золоту и платине.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Санитарно-эпидемиологические правила и нормативы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08525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2.3.6.1079-01 "Санитарно-эпидемиологические требования к организациям общественного питания, изготовлению и </a:t>
            </a:r>
            <a:r>
              <a:rPr lang="ru-RU" sz="1200" dirty="0" err="1">
                <a:latin typeface="Calibri"/>
                <a:ea typeface="Calibri"/>
                <a:cs typeface="Times New Roman"/>
              </a:rPr>
              <a:t>оборотоспособности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 в них пищевых продуктов и продовольственного сырья";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СанПиН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2.3.2.1324-03 "Гигиенические требования к срокам годности и условиям хранения пищевых продуктов"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3.1.7.2616-10 «Профилактика сальмонеллеза»;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3.1.1.3108-13 “Профилактика острых кишечных инфекций»;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3.1/3.2.3146-13"Общие требования по профилактике инфекционных и паразитарных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Calibri"/>
                <a:ea typeface="Calibri"/>
                <a:cs typeface="Times New Roman"/>
              </a:rPr>
              <a:t>болезней" 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3.2.3110-13 "Профилактика энтеробиоза";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3.1.2.3109-13  "Профилактика дифтерии" 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СП 3.1.2.3114-13 "Профилактика туберкулеза";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СП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1.1.1058-01 "Организация и проведение производственного контроля за соблюдением Санитарных правил и выполнением санитарно-противоэпидемических (профилактических) мероприятий"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СанПиН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2.1.2.2645-10 «Санитарно-эпидемиологические требования к условиям проживания в жилых зданиях и помещениях»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>СП 3.1/3.2.3146-13 "Общие требования по профилактике инфекционных и паразитарных болезней";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Calibri"/>
                <a:ea typeface="Calibri"/>
                <a:cs typeface="Times New Roman"/>
              </a:rPr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105756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/>
          <a:lstStyle/>
          <a:p>
            <a:pPr marL="136525" indent="0"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200" smtClean="0"/>
              <a:t>  </a:t>
            </a:r>
            <a:r>
              <a:rPr lang="ru-RU" sz="2500" smtClean="0"/>
              <a:t>Санитарные требования к посуде: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200" i="1" smtClean="0"/>
              <a:t>Эмалированная посуда.</a:t>
            </a:r>
            <a:r>
              <a:rPr lang="ru-RU" sz="2200" smtClean="0"/>
              <a:t> Использовать эмалированную посуду для приготовления пищи на предприятиях общественного питания не рекомендуется. Объясняется это тем, что при термической обработке продуктов эмаль может крошиться, отпадать и попадать в пищу. Эмалированную посуду разрешается использовать только для хранения готовой пищи и приготовления холодных блюд и закусок.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200" i="1" smtClean="0"/>
              <a:t>Столовая и чайная посуда.</a:t>
            </a:r>
            <a:r>
              <a:rPr lang="ru-RU" sz="2200" smtClean="0"/>
              <a:t> На предприятиях общественного питания допускается использовать фаянсовую, глазурованную и фарфоровую посуду (тарелки, чашки, блюдца), а также посуду из бесцветного стекла (графины, стаканы и др.). Запрещается использовать посуду с отбитыми краями и трещинами.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200" smtClean="0"/>
              <a:t>Использовать</a:t>
            </a:r>
            <a:r>
              <a:rPr lang="ru-RU" sz="2200" i="1" smtClean="0"/>
              <a:t> посуду из пластмассы</a:t>
            </a:r>
            <a:r>
              <a:rPr lang="ru-RU" sz="2200" smtClean="0"/>
              <a:t> на предприятиях общественного питания не разрешается, так как многие пластмассы при соприкосновении с пищей способны выделять вредные вещества (формальдегиды, метиловый спирт).</a:t>
            </a:r>
          </a:p>
          <a:p>
            <a:pPr marL="136525" indent="0" eaLnBrk="1" hangingPunct="1">
              <a:lnSpc>
                <a:spcPct val="80000"/>
              </a:lnSpc>
            </a:pPr>
            <a:endParaRPr lang="ru-RU" sz="2200" smtClean="0"/>
          </a:p>
          <a:p>
            <a:pPr marL="136525" indent="0"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220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>
                <a:effectLst/>
              </a:rPr>
              <a:t>гигиенические требования</a:t>
            </a:r>
            <a:br>
              <a:rPr lang="ru-RU" i="1" dirty="0">
                <a:effectLst/>
              </a:rPr>
            </a:br>
            <a:r>
              <a:rPr lang="ru-RU" dirty="0">
                <a:effectLst/>
              </a:rPr>
              <a:t>Санитарные требования к таре и упаковочным мате­риалам</a:t>
            </a:r>
          </a:p>
        </p:txBody>
      </p:sp>
      <p:sp>
        <p:nvSpPr>
          <p:cNvPr id="49154" name="Объект 2"/>
          <p:cNvSpPr>
            <a:spLocks noGrp="1"/>
          </p:cNvSpPr>
          <p:nvPr>
            <p:ph idx="1"/>
          </p:nvPr>
        </p:nvSpPr>
        <p:spPr>
          <a:xfrm>
            <a:off x="395288" y="2060575"/>
            <a:ext cx="8291512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Упаковочные материалы должны защищать пищевые продукты от воздействия вредных факторов внешней среды, в том числе газообразных и механических примесей воздуха, микробов и т. д. Кроме того, они не должны отдавать продуктам токсические вещества и изменять их органолептические показатели.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В качестве упаковочных материалов используют в основном пергаментную бумагу, целлофан, алюминиевую фольгу, полимерные материалы.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119812"/>
          </a:xfrm>
        </p:spPr>
        <p:txBody>
          <a:bodyPr/>
          <a:lstStyle/>
          <a:p>
            <a:pPr eaLnBrk="1" hangingPunct="1"/>
            <a:r>
              <a:rPr lang="ru-RU" i="1" smtClean="0"/>
              <a:t>Пергаментная бумага</a:t>
            </a:r>
            <a:r>
              <a:rPr lang="ru-RU" smtClean="0"/>
              <a:t> сравнительно малопроницаема для влаги, жира, воздуха. Применяют ее для упаковки жирных продуктов.</a:t>
            </a:r>
          </a:p>
          <a:p>
            <a:pPr eaLnBrk="1" hangingPunct="1"/>
            <a:r>
              <a:rPr lang="ru-RU" i="1" smtClean="0"/>
              <a:t>Целлофан</a:t>
            </a:r>
            <a:r>
              <a:rPr lang="ru-RU" smtClean="0"/>
              <a:t> — это тонкий глянцевый прозрачный материал, изготовляемый из целлюлозы. Он непроницаем для жира и воздуха. Чаще всего применяют целлофан для упаковки мясных продуктов.</a:t>
            </a:r>
          </a:p>
          <a:p>
            <a:pPr eaLnBrk="1" hangingPunct="1"/>
            <a:r>
              <a:rPr lang="ru-RU" i="1" smtClean="0"/>
              <a:t>Алюминиевую и оловянную фольгу</a:t>
            </a:r>
            <a:r>
              <a:rPr lang="ru-RU" smtClean="0"/>
              <a:t> достаточно широко используют для упаковки кондитерских изделий, чая и т. д. Алюминиевая фольга должна содержать не более 0,1% свинца и цинка, 0.05% меди, оловянная — не более 1% свинца.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ъект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832475"/>
          </a:xfrm>
        </p:spPr>
        <p:txBody>
          <a:bodyPr/>
          <a:lstStyle/>
          <a:p>
            <a:pPr marL="136525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600" smtClean="0"/>
              <a:t>Применение</a:t>
            </a:r>
            <a:r>
              <a:rPr lang="ru-RU" sz="2600" i="1" smtClean="0"/>
              <a:t> механического оборудования</a:t>
            </a:r>
            <a:r>
              <a:rPr lang="ru-RU" sz="2600" smtClean="0"/>
              <a:t> помогает значительно улучшить условия труда, повысить культуру производства, а главное, сократить до минимума ручные операции. Все это имеет важное санитарно-гигиеническое значение, поскольку снижается опасность инфицирования пищевых продуктов и улучшается их качество. В то же время механическое оборудование непосредственно контактирует с пищевыми продуктами и поэтому должно отвечать санитарно-гигиеническим требованиям: безвредность материала, из которого оно изготовлено; возможность разбора рабочих органов, что определяет доступность их для санитарной обработки; устойчивость к действию моющих средств. Расстановка технологического оборудования должна обеспечивать свободный доступ к нему, возможность уборки полов или производственных столов, соблюдение поточное производственных процессов и безопасность работы.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ъект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/>
          <a:lstStyle/>
          <a:p>
            <a:pPr eaLnBrk="1" hangingPunct="1"/>
            <a:r>
              <a:rPr lang="ru-RU" smtClean="0"/>
              <a:t>Применяемые в настоящее время поточные линии механического и секционно-модулированного оборудования в наибольшей степени отвечают гигиеническим требованиям.</a:t>
            </a:r>
          </a:p>
          <a:p>
            <a:pPr eaLnBrk="1" hangingPunct="1"/>
            <a:r>
              <a:rPr lang="ru-RU" smtClean="0"/>
              <a:t>использовать механизмы только по назначению и для тех продуктов, которых предназначены. Недопустима обработка сырых и вареных продуктов с использованием одних и тех же механизмов.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ъект 2"/>
          <p:cNvSpPr>
            <a:spLocks noGrp="1"/>
          </p:cNvSpPr>
          <p:nvPr>
            <p:ph idx="1"/>
          </p:nvPr>
        </p:nvSpPr>
        <p:spPr>
          <a:xfrm>
            <a:off x="395288" y="476250"/>
            <a:ext cx="8229600" cy="5861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600" smtClean="0"/>
              <a:t>Производственное оборудование и инвентарь не реже одного раза в неделю следует дезинфицировать 1%-ным раствором хлорной извести, а затем промывать горячей водой.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i="1" smtClean="0"/>
              <a:t>К немеханическому оборудованию</a:t>
            </a:r>
            <a:r>
              <a:rPr lang="ru-RU" sz="2600" smtClean="0"/>
              <a:t> производственных цехов относятся разделочные столы и доски, моечные ванны для посуды, ванны для вымачивания соленых рыбы и мяса, сушильные шкафы и</a:t>
            </a:r>
          </a:p>
          <a:p>
            <a:pPr eaLnBrk="1" hangingPunct="1">
              <a:lnSpc>
                <a:spcPct val="80000"/>
              </a:lnSpc>
            </a:pPr>
            <a:r>
              <a:rPr lang="ru-RU" sz="2600" i="1" smtClean="0"/>
              <a:t>Производственные столы</a:t>
            </a:r>
            <a:r>
              <a:rPr lang="ru-RU" sz="2600" smtClean="0"/>
              <a:t> для обработки овощей, мяса, рыбы должны иметь гладкую ровную рабочую поверхность, устойчивую к органическим кислотам и коррозии. Наиболее гигиеничными являются цельнометаллические столы с остовом из газовых труб или уголкового железа и съемной крышкой из нержавеющей хромоникелевой стали.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600" smtClean="0"/>
              <a:t/>
            </a:r>
            <a:br>
              <a:rPr lang="ru-RU" sz="2600" smtClean="0"/>
            </a:br>
            <a:endParaRPr lang="ru-RU" sz="260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1198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/>
              <a:t>Для разделки пищевых продуктов разрешается использовать столы, крышки которых обиты нержавеющей сталью, дюралюминием, плотно прилегающим к основе стола. Столы с нарушенным металлическим покрытием необходимо немедленно изымать из эксплуатации.</a:t>
            </a:r>
          </a:p>
          <a:p>
            <a:pPr eaLnBrk="1" hangingPunct="1">
              <a:lnSpc>
                <a:spcPct val="80000"/>
              </a:lnSpc>
            </a:pPr>
            <a:endParaRPr lang="ru-RU" sz="1800" i="1" smtClean="0"/>
          </a:p>
          <a:p>
            <a:pPr eaLnBrk="1" hangingPunct="1">
              <a:lnSpc>
                <a:spcPct val="80000"/>
              </a:lnSpc>
            </a:pPr>
            <a:r>
              <a:rPr lang="ru-RU" sz="1800" i="1" smtClean="0"/>
              <a:t>Стул (колоду)</a:t>
            </a:r>
            <a:r>
              <a:rPr lang="ru-RU" sz="1800" smtClean="0"/>
              <a:t> для разруба мяса делают из цельного ствола дерева диаметром около 50 см и высотой 80 см. Для удобства передвижения и уборки его целесооб­разно устанавливать на металлические ножки высотой 15-20 см, а для удобства мытья — окрашивать снаружи масляной краской.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Для</a:t>
            </a:r>
            <a:r>
              <a:rPr lang="ru-RU" sz="1800" i="1" smtClean="0"/>
              <a:t> разделочных досок</a:t>
            </a:r>
            <a:r>
              <a:rPr lang="ru-RU" sz="1800" smtClean="0"/>
              <a:t> используют древесину твердых пород. Они должны быть гладкими, без щелей и достаточной толщины, чтобы их можно было состругивать по мере износа поверхности. Лучшими с гигиенической точки зрения являются доски из цельных кусков дерева. Они должны иметь на боковой поверхности маркировку: СМ и ВМ (сырое и вареное мясо), СР и ВР (сырая и вареная рыба), СО и ВО (сырые и вареные овощи), «зелень», КО (квашеные овощи), «гастр» (гастрономия), «сельдь» и т. д. Разделочный инвентарь в производственных цехах целесообразно закреплять за каждым рабочим местом. Поэтому рядом с названием продукта наносят начальные буквы названия цеха ХЦ (холодный цех), МЦ (мясной цех) и т. д. Хранятся разделочные доски установленными на ребро, на специальных стеллажах с ячейками; хранить их навалом запрещается. Необходимо иметь запас досок (не менее 6 шт.). Для хранения ножей оборудуются специальные полки-ножны.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005"/>
          </a:xfrm>
        </p:spPr>
        <p:txBody>
          <a:bodyPr/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2.1.6.1032-01 «Гигиенические требования к обеспечению качества атмосферного воздуха населенных мест»;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2.1.7.1322-03  "Гигиенические требования к размещению и обезвреживанию отходов производства и потребления";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2.1.7.1287-03  "Санитарно-эпидемиологические требования к качеству почвы";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3.5.2.3472-17  "Санитарно-гигиенические требования к организации и проведению дезинсекционных мероприятий в борьбе с членистоногими, имеющими эпидемиологическое и санитарно-гигиеническое значение";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СП 3.5.3.3223-14  "Санитарно-эпидемиологические требования к организации и проведению </a:t>
            </a:r>
            <a:r>
              <a:rPr lang="ru-RU" sz="1200" dirty="0" err="1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дератизационных</a:t>
            </a: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 мероприятий";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СП 3.5.1378-03 "Санитарно-эпидемиологические требования к организации и осуществлению дезинфекционной деятельности";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2.1.4.1175-02  "Гигиенические требования к качеству воды нецентрализованного водоснабжения. Санитарная охрана источников";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</a:t>
            </a: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2.1.4.1074-01  "Питьевая вода. Гигиенические требования к качеству воды централизованных систем питьевого водоснабжения. Контроль качества. Гигиенические требования к обеспечению безопасности систем горячего водоснабжения»;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</a:t>
            </a: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2.2.4.3359-16  "Санитарно-эпидемиологические требования к физическим факторам на рабочих местах" ;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СанПиН </a:t>
            </a: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2.2.1/2.1.1.1278-03  "Гигиенические требования к естественному, искусственному и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совмещенному освещению жилых и общественных зданий</a:t>
            </a:r>
            <a:r>
              <a:rPr lang="ru-RU" sz="1200" dirty="0" smtClean="0">
                <a:solidFill>
                  <a:prstClr val="white"/>
                </a:solidFill>
                <a:latin typeface="Calibri"/>
                <a:ea typeface="Calibri"/>
                <a:cs typeface="Times New Roman"/>
              </a:rPr>
              <a:t>"</a:t>
            </a:r>
            <a:endParaRPr lang="ru-RU" sz="1200" dirty="0">
              <a:solidFill>
                <a:prstClr val="white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875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Гигиенические нормативы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ГН 2.2.5.1313-03  "Предельно допустимые концентрации (ПДК) вредных веществ в воздухе рабочей зоны"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latin typeface="Calibri"/>
                <a:ea typeface="Calibri"/>
                <a:cs typeface="Times New Roman"/>
              </a:rPr>
              <a:t>ГН </a:t>
            </a:r>
            <a:r>
              <a:rPr lang="ru-RU" dirty="0">
                <a:latin typeface="Calibri"/>
                <a:ea typeface="Calibri"/>
                <a:cs typeface="Times New Roman"/>
              </a:rPr>
              <a:t>2.2.5.2308-07  "Ориентировочные безопасные уровни воздействия (ОБУВ) вредных веществ в воздухе рабочей зоны"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80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Приказы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latin typeface="Calibri"/>
                <a:ea typeface="Calibri"/>
                <a:cs typeface="Times New Roman"/>
              </a:rPr>
              <a:t>Приказ </a:t>
            </a:r>
            <a:r>
              <a:rPr lang="ru-RU" sz="1600" dirty="0" err="1">
                <a:latin typeface="Calibri"/>
                <a:ea typeface="Calibri"/>
                <a:cs typeface="Times New Roman"/>
              </a:rPr>
              <a:t>Минздравсоцразвития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> России от 12.04.2011 N 302н "Об утверждении перечней вредных и (или) опасных производственных факторов и работ, при выполнении которых проводятся обязательные предварительные и периодические медицинские осмотры (обследования), и Порядка проведения обязательных предварительных и периодических медицинских осмотров (обследований) работников, занятых на тяжелых работах и на работах с вредными и (или) опасными условиями труда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»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> 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latin typeface="Calibri"/>
                <a:ea typeface="Calibri"/>
                <a:cs typeface="Times New Roman"/>
              </a:rPr>
              <a:t>приказ Минстроя России и Минздрава России от 28.11.2014 N 756/</a:t>
            </a:r>
            <a:r>
              <a:rPr lang="ru-RU" sz="1600" dirty="0" err="1" smtClean="0">
                <a:latin typeface="Calibri"/>
                <a:ea typeface="Calibri"/>
                <a:cs typeface="Times New Roman"/>
              </a:rPr>
              <a:t>пр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/786н  "О требованиях к выделению и оснащению специальных мест на открытом воздухе для курения табака, к выделению и оборудованию изолированных помещений для курения табака»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728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5184576"/>
          </a:xfrm>
        </p:spPr>
        <p:txBody>
          <a:bodyPr>
            <a:normAutofit/>
          </a:bodyPr>
          <a:lstStyle/>
          <a:p>
            <a:pPr marL="136525" indent="0" algn="ctr">
              <a:buNone/>
            </a:pPr>
            <a:r>
              <a:rPr lang="ru-RU" dirty="0">
                <a:latin typeface="Calibri"/>
                <a:ea typeface="Calibri"/>
                <a:cs typeface="Times New Roman"/>
              </a:rPr>
              <a:t>Правила обращения с отходами производства и потребления в части осветительных устройств, электрических ламп, ненадлежащие сбор, накопление, использование, обезвреживание, транспортирование и размещение которых может повлечь причинение вреда жизни, здоровью граждан, вреда животным, растениям и окружающей среде , утвержденные постановлением Правительства Российской Федерации от 03.09.2010 N 681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976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>
            <a:normAutofit lnSpcReduction="10000"/>
          </a:bodyPr>
          <a:lstStyle/>
          <a:p>
            <a:pPr marL="136525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smtClean="0"/>
              <a:t>При разработке проектов новых предприятий общественного питания и реконструкции действующих, гигиенические требования к проектированию зависят от:</a:t>
            </a:r>
          </a:p>
          <a:p>
            <a:pPr marL="136525" indent="0"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400" i="1" smtClean="0"/>
          </a:p>
          <a:p>
            <a:pPr marL="136525" indent="0" eaLnBrk="1" hangingPunct="1">
              <a:lnSpc>
                <a:spcPct val="80000"/>
              </a:lnSpc>
            </a:pPr>
            <a:r>
              <a:rPr lang="ru-RU" sz="2400" b="1" i="1" u="sng" smtClean="0"/>
              <a:t>степени централизации</a:t>
            </a:r>
            <a:r>
              <a:rPr lang="ru-RU" sz="2400" smtClean="0"/>
              <a:t> производства (предприятия — заготовочные, перерабатывающие сырье в полуфабрикаты с законченным производственным циклом — работающие на сырье; доготовочные — работающие на полуфабрикатах; не имеющие производства — раздаточные);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400" b="1" i="1" u="sng" smtClean="0"/>
              <a:t>типа предприятий</a:t>
            </a:r>
            <a:r>
              <a:rPr lang="ru-RU" sz="2400" smtClean="0"/>
              <a:t> (комплексные предприятия, ресторан, столовая, кафе, закусочные, бары, магазины кулинария и др.);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400" b="1" i="1" u="sng" smtClean="0"/>
              <a:t>функционального назначения</a:t>
            </a:r>
            <a:r>
              <a:rPr lang="ru-RU" sz="2400" smtClean="0"/>
              <a:t> (общедоступные, обслуживающие рабочих и служащих, учащихся, при домах отдыха, и т. д.);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400" b="1" i="1" u="sng" smtClean="0"/>
              <a:t>формы обслуживания</a:t>
            </a:r>
            <a:r>
              <a:rPr lang="ru-RU" sz="2400" smtClean="0"/>
              <a:t> (официантами, самообслуживание, с применением автоматов);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400" b="1" i="1" u="sng" smtClean="0"/>
              <a:t>мощности и вместимости</a:t>
            </a:r>
            <a:r>
              <a:rPr lang="ru-RU" sz="2400" smtClean="0"/>
              <a:t> (крупные, средние и мел­кие);</a:t>
            </a:r>
          </a:p>
          <a:p>
            <a:pPr marL="136525" indent="0" eaLnBrk="1" hangingPunct="1">
              <a:lnSpc>
                <a:spcPct val="80000"/>
              </a:lnSpc>
            </a:pPr>
            <a:r>
              <a:rPr lang="ru-RU" sz="2400" b="1" i="1" u="sng" smtClean="0"/>
              <a:t>уровня технического оснащения.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332</TotalTime>
  <Words>3509</Words>
  <Application>Microsoft Office PowerPoint</Application>
  <PresentationFormat>Экран (4:3)</PresentationFormat>
  <Paragraphs>188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Апекс</vt:lpstr>
      <vt:lpstr>Требования законодательства Российской федерации при производстве и обороте пищевой продукции на предприятиях общественного питания </vt:lpstr>
      <vt:lpstr> Федеральные законы </vt:lpstr>
      <vt:lpstr>Технические регламенты</vt:lpstr>
      <vt:lpstr>Санитарно-эпидемиологические правила и нормативы</vt:lpstr>
      <vt:lpstr>Презентация PowerPoint</vt:lpstr>
      <vt:lpstr>Гигиенические нормативы</vt:lpstr>
      <vt:lpstr>Приказы</vt:lpstr>
      <vt:lpstr>Презентация PowerPoint</vt:lpstr>
      <vt:lpstr>Презентация PowerPoint</vt:lpstr>
      <vt:lpstr>При выборе территории учитывают</vt:lpstr>
      <vt:lpstr>Презентация PowerPoint</vt:lpstr>
      <vt:lpstr>При планировании гигиеническое значение имеют:</vt:lpstr>
      <vt:lpstr>Презентация PowerPoint</vt:lpstr>
      <vt:lpstr>Предприятия общественного питания, расположенные в жилых зданиях </vt:lpstr>
      <vt:lpstr>Презентация PowerPoint</vt:lpstr>
      <vt:lpstr>Презентация PowerPoint</vt:lpstr>
      <vt:lpstr>Презентация PowerPoint</vt:lpstr>
      <vt:lpstr>Генеральный план - масштабная схема проектируемого комплекса  с изображением:</vt:lpstr>
      <vt:lpstr>Презентация PowerPoint</vt:lpstr>
      <vt:lpstr>Презентация PowerPoint</vt:lpstr>
      <vt:lpstr>Презентация PowerPoint</vt:lpstr>
      <vt:lpstr>Овощной цех</vt:lpstr>
      <vt:lpstr>Мясной цех</vt:lpstr>
      <vt:lpstr>Рыбный цех</vt:lpstr>
      <vt:lpstr>Горячий цех</vt:lpstr>
      <vt:lpstr>Холодный цех</vt:lpstr>
      <vt:lpstr>Кондитерский цех.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гигиенические требования Санитарные требования к таре и упаковочным мате­риалам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САНИТАРНО-ГИГИЕНИЧЕСКИЕ " ТРЕБОВАНИЯ К УСТРОЙСТВУ, СОДЕРЖАНИЮ И ОБОРУДОВАНИЮ ПРЕДПРИЯТИЙ ОБЩЕСТВЕННОГО</dc:title>
  <dc:creator>Admin</dc:creator>
  <cp:lastModifiedBy>Мироненко Евгения Серафимовна</cp:lastModifiedBy>
  <cp:revision>30</cp:revision>
  <dcterms:created xsi:type="dcterms:W3CDTF">2013-12-14T20:09:53Z</dcterms:created>
  <dcterms:modified xsi:type="dcterms:W3CDTF">2018-09-05T13:30:19Z</dcterms:modified>
</cp:coreProperties>
</file>